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57" r:id="rId6"/>
    <p:sldId id="258" r:id="rId7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4" Type="http://schemas.openxmlformats.org/officeDocument/2006/relationships/chartUserShapes" Target="../drawings/drawing1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Social Media </a:t>
            </a:r>
            <a:r>
              <a:rPr lang="en-US" sz="2000" b="1" dirty="0" smtClean="0"/>
              <a:t>Use</a:t>
            </a:r>
          </a:p>
          <a:p>
            <a:pPr>
              <a:defRPr/>
            </a:pPr>
            <a:r>
              <a:rPr lang="en-US" sz="2000" b="1" dirty="0" smtClean="0"/>
              <a:t>(a/o Dec 2015)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Social Media Use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At Least One Social Media Account</c:v>
                </c:pt>
                <c:pt idx="1">
                  <c:v>No Social Media Account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261159144933559"/>
          <c:y val="0.889259172982113"/>
          <c:w val="0.956085810532686"/>
          <c:h val="0.108407669804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29507874015748"/>
          <c:y val="0.0171211849703995"/>
          <c:w val="0.922986712598425"/>
          <c:h val="0.886347324904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TRADITIONAL</c:v>
                </c:pt>
                <c:pt idx="1">
                  <c:v>NONTRADITIONAL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7514320"/>
        <c:axId val="-187511776"/>
      </c:barChart>
      <c:catAx>
        <c:axId val="-18751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7511776"/>
        <c:crosses val="autoZero"/>
        <c:auto val="1"/>
        <c:lblAlgn val="ctr"/>
        <c:lblOffset val="100"/>
        <c:noMultiLvlLbl val="0"/>
      </c:catAx>
      <c:valAx>
        <c:axId val="-187511776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751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0.22035</cdr:x>
      <cdr:y>0.44125</cdr:y>
    </cdr:from>
    <cdr:to>
      <cdr:x>0.36516</cdr:x>
      <cdr:y>0.69258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0969" y="2390983"/>
          <a:ext cx="1177047" cy="1361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-Theater-</a:t>
          </a:r>
        </a:p>
        <a:p xmlns:a="http://schemas.openxmlformats.org/drawingml/2006/main">
          <a:pPr algn="ctr"/>
          <a:r>
            <a:rPr lang="en-US" sz="1600" b="1" dirty="0" smtClean="0"/>
            <a:t>-Museum-</a:t>
          </a:r>
        </a:p>
        <a:p xmlns:a="http://schemas.openxmlformats.org/drawingml/2006/main">
          <a:pPr algn="ctr"/>
          <a:r>
            <a:rPr lang="en-US" sz="1600" b="1" dirty="0" smtClean="0"/>
            <a:t>-Zoo-</a:t>
          </a:r>
        </a:p>
        <a:p xmlns:a="http://schemas.openxmlformats.org/drawingml/2006/main">
          <a:pPr algn="ctr"/>
          <a:r>
            <a:rPr lang="en-US" sz="1600" b="1" dirty="0" smtClean="0"/>
            <a:t>-Concert Hall- </a:t>
          </a:r>
        </a:p>
        <a:p xmlns:a="http://schemas.openxmlformats.org/drawingml/2006/main">
          <a:pPr algn="ctr"/>
          <a:r>
            <a:rPr lang="en-US" sz="1600" b="1" dirty="0" smtClean="0"/>
            <a:t>Etc.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0.68258</cdr:x>
      <cdr:y>0.37434</cdr:y>
    </cdr:from>
    <cdr:to>
      <cdr:x>0.82739</cdr:x>
      <cdr:y>0.62566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548007" y="2028397"/>
          <a:ext cx="1177047" cy="1361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/>
            <a:t>-Parks-</a:t>
          </a:r>
        </a:p>
        <a:p xmlns:a="http://schemas.openxmlformats.org/drawingml/2006/main">
          <a:pPr algn="ctr"/>
          <a:r>
            <a:rPr lang="en-US" sz="1600" b="1" dirty="0" smtClean="0"/>
            <a:t>-Hospital-</a:t>
          </a:r>
        </a:p>
        <a:p xmlns:a="http://schemas.openxmlformats.org/drawingml/2006/main">
          <a:pPr algn="ctr"/>
          <a:r>
            <a:rPr lang="en-US" sz="1600" b="1" dirty="0" smtClean="0"/>
            <a:t>-Malls-</a:t>
          </a:r>
        </a:p>
        <a:p xmlns:a="http://schemas.openxmlformats.org/drawingml/2006/main">
          <a:pPr algn="ctr"/>
          <a:r>
            <a:rPr lang="en-US" sz="1600" b="1" dirty="0" smtClean="0"/>
            <a:t>-Airports- </a:t>
          </a:r>
        </a:p>
        <a:p xmlns:a="http://schemas.openxmlformats.org/drawingml/2006/main">
          <a:pPr algn="ctr"/>
          <a:r>
            <a:rPr lang="en-US" sz="1600" b="1" dirty="0" smtClean="0"/>
            <a:t>Etc.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0.36277</cdr:x>
      <cdr:y>0.52024</cdr:y>
    </cdr:from>
    <cdr:to>
      <cdr:x>0.67992</cdr:x>
      <cdr:y>0.52203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2948562" y="2819000"/>
          <a:ext cx="2577829" cy="972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0.40465</cdr:x>
      <cdr:y>0.46276</cdr:y>
    </cdr:from>
    <cdr:to>
      <cdr:x>0.5746</cdr:x>
      <cdr:y>0.50993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89030" y="2507544"/>
          <a:ext cx="1381328" cy="255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How Much Overlap???</a:t>
          </a:r>
          <a:endParaRPr lang="en-US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204-39CB-485B-982C-44315D46982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8E48-52C8-4BBA-BEED-65841D6B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204-39CB-485B-982C-44315D46982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8E48-52C8-4BBA-BEED-65841D6B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6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204-39CB-485B-982C-44315D46982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8E48-52C8-4BBA-BEED-65841D6B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8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204-39CB-485B-982C-44315D46982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8E48-52C8-4BBA-BEED-65841D6B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9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204-39CB-485B-982C-44315D46982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8E48-52C8-4BBA-BEED-65841D6B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8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204-39CB-485B-982C-44315D46982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8E48-52C8-4BBA-BEED-65841D6B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3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204-39CB-485B-982C-44315D46982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8E48-52C8-4BBA-BEED-65841D6B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1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204-39CB-485B-982C-44315D46982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8E48-52C8-4BBA-BEED-65841D6B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204-39CB-485B-982C-44315D46982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8E48-52C8-4BBA-BEED-65841D6B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204-39CB-485B-982C-44315D46982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8E48-52C8-4BBA-BEED-65841D6B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204-39CB-485B-982C-44315D46982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8E48-52C8-4BBA-BEED-65841D6B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9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4204-39CB-485B-982C-44315D46982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B8E48-52C8-4BBA-BEED-65841D6B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loatl.org/" TargetMode="Externa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2" y="1701360"/>
            <a:ext cx="5925185" cy="4511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41961" y="359260"/>
            <a:ext cx="5422510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CFF66"/>
                </a:solidFill>
                <a:latin typeface="Arial Black" panose="020B0A04020102020204" pitchFamily="34" charset="0"/>
              </a:rPr>
              <a:t>2016 NAMPC:  </a:t>
            </a:r>
          </a:p>
          <a:p>
            <a:r>
              <a:rPr lang="en-US" sz="4000" dirty="0" smtClean="0">
                <a:solidFill>
                  <a:srgbClr val="CCFF66"/>
                </a:solidFill>
                <a:latin typeface="Arial Black" panose="020B0A04020102020204" pitchFamily="34" charset="0"/>
              </a:rPr>
              <a:t>A LOOK BACK</a:t>
            </a:r>
          </a:p>
          <a:p>
            <a:r>
              <a:rPr lang="en-US" sz="4000" dirty="0" smtClean="0">
                <a:solidFill>
                  <a:srgbClr val="CCFF66"/>
                </a:solidFill>
                <a:latin typeface="Arial Black" panose="020B0A04020102020204" pitchFamily="34" charset="0"/>
              </a:rPr>
              <a:t>A LOOK FORWARD</a:t>
            </a:r>
            <a:endParaRPr lang="en-US" sz="4000" dirty="0">
              <a:solidFill>
                <a:srgbClr val="CCFF6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4038" y="5486112"/>
            <a:ext cx="2792944" cy="830997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 Boone, PE, MBA</a:t>
            </a:r>
          </a:p>
          <a:p>
            <a:r>
              <a:rPr lang="en-US" sz="2400" b="1" dirty="0" smtClean="0"/>
              <a:t>Grants Manager, </a:t>
            </a:r>
            <a:r>
              <a:rPr lang="en-US" sz="2400" b="1" dirty="0" err="1" smtClean="0"/>
              <a:t>glo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344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957440"/>
              </p:ext>
            </p:extLst>
          </p:nvPr>
        </p:nvGraphicFramePr>
        <p:xfrm>
          <a:off x="765386" y="189781"/>
          <a:ext cx="5046217" cy="6530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Acrobat Document" r:id="rId3" imgW="4663440" imgH="6034898" progId="AcroExch.Document.DC">
                  <p:embed/>
                </p:oleObj>
              </mc:Choice>
              <mc:Fallback>
                <p:oleObj name="Acrobat Document" r:id="rId3" imgW="4663440" imgH="603489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5386" y="189781"/>
                        <a:ext cx="5046217" cy="6530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38823" y="552091"/>
            <a:ext cx="5248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BREAKOUT SESSION TRACKS</a:t>
            </a:r>
          </a:p>
          <a:p>
            <a:pPr algn="ctr"/>
            <a:r>
              <a:rPr lang="en-US" sz="2400" dirty="0" smtClean="0"/>
              <a:t>(I attended)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40416" y="1526876"/>
            <a:ext cx="547944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Audience &amp; Community Engagement (7)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Content &amp; Storytelling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&amp; Analytics (2)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Exhibitors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Innovation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Revenue Generation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Social Media &amp; Digital Marketing (2)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Exhibitors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247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062" y="595223"/>
            <a:ext cx="6861174" cy="59093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STRONG BRANDING INCLUDES: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Not Selling/Giving “what you do” but “why you do”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Breaking out of Convention/Disrupting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Connecting with “human beings” vs. “visitors”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Audience Participation in the Risk-Taking and Play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Authenticity in Everything you do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chemeClr val="bg1"/>
                </a:solidFill>
              </a:rPr>
              <a:t>It’s all about Relationship Building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8315865" y="759124"/>
            <a:ext cx="2984739" cy="2303253"/>
          </a:xfrm>
          <a:prstGeom prst="ellips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AUDIENCE </a:t>
            </a:r>
          </a:p>
          <a:p>
            <a:pPr algn="ctr"/>
            <a:r>
              <a:rPr lang="en-US" sz="2400" dirty="0" smtClean="0"/>
              <a:t>DEVELOPMENT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8407880" y="3965275"/>
            <a:ext cx="2984739" cy="2303253"/>
          </a:xfrm>
          <a:prstGeom prst="ellips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AUDIENCE </a:t>
            </a:r>
          </a:p>
          <a:p>
            <a:pPr algn="ctr"/>
            <a:r>
              <a:rPr lang="en-US" sz="2400" dirty="0" smtClean="0"/>
              <a:t>ENGAGEMENT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 flipV="1">
            <a:off x="7355236" y="2458528"/>
            <a:ext cx="1115904" cy="109135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3"/>
          </p:cNvCxnSpPr>
          <p:nvPr/>
        </p:nvCxnSpPr>
        <p:spPr>
          <a:xfrm>
            <a:off x="7355236" y="3549878"/>
            <a:ext cx="1193541" cy="109113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1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38592324"/>
              </p:ext>
            </p:extLst>
          </p:nvPr>
        </p:nvGraphicFramePr>
        <p:xfrm>
          <a:off x="319177" y="198409"/>
          <a:ext cx="7289321" cy="640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58030" y="1923750"/>
            <a:ext cx="472853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53% Are More Exposed To The Arts Through SM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52% Share Art/Art-Related Info Through SM</a:t>
            </a:r>
            <a:endParaRPr lang="en-US" b="1" dirty="0"/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5029200" y="2385415"/>
            <a:ext cx="1928830" cy="151387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21919" y="4034960"/>
            <a:ext cx="401477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65% of Decisions (“FIRST CONTACT”) Start On A Mobile Device and End Elsewhere to Complete the Transaction (Website, Ticket Office, Etc.)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10" idx="2"/>
          </p:cNvCxnSpPr>
          <p:nvPr/>
        </p:nvCxnSpPr>
        <p:spPr>
          <a:xfrm flipH="1">
            <a:off x="9309370" y="2847080"/>
            <a:ext cx="12930" cy="118788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"/>
          <p:cNvSpPr txBox="1"/>
          <p:nvPr/>
        </p:nvSpPr>
        <p:spPr>
          <a:xfrm>
            <a:off x="9315835" y="3313229"/>
            <a:ext cx="1381328" cy="25558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How Much Overlap???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7907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Where Americans Experience Art</a:t>
            </a:r>
            <a:endParaRPr lang="en-US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48847413"/>
              </p:ext>
            </p:extLst>
          </p:nvPr>
        </p:nvGraphicFramePr>
        <p:xfrm>
          <a:off x="1617933" y="129904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09663" y="4224788"/>
            <a:ext cx="2519463" cy="92333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Next Generations </a:t>
            </a:r>
          </a:p>
          <a:p>
            <a:pPr algn="ctr"/>
            <a:r>
              <a:rPr lang="en-US" dirty="0" smtClean="0"/>
              <a:t>Prefer This Space</a:t>
            </a:r>
          </a:p>
          <a:p>
            <a:pPr algn="ctr"/>
            <a:r>
              <a:rPr lang="en-US" dirty="0" smtClean="0"/>
              <a:t>“Their Turf”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09663" y="2063157"/>
            <a:ext cx="2519463" cy="20313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glo’s</a:t>
            </a:r>
            <a:r>
              <a:rPr lang="en-US" dirty="0" smtClean="0"/>
              <a:t> Mission and </a:t>
            </a:r>
          </a:p>
          <a:p>
            <a:pPr algn="ctr"/>
            <a:r>
              <a:rPr lang="en-US" dirty="0" smtClean="0"/>
              <a:t>Vision Target This Space</a:t>
            </a:r>
          </a:p>
          <a:p>
            <a:pPr algn="ctr"/>
            <a:r>
              <a:rPr lang="en-US" dirty="0" smtClean="0"/>
              <a:t>“Communities”</a:t>
            </a:r>
          </a:p>
          <a:p>
            <a:pPr algn="ctr"/>
            <a:r>
              <a:rPr lang="en-US" dirty="0" smtClean="0"/>
              <a:t>“Neighborhoods”</a:t>
            </a:r>
          </a:p>
          <a:p>
            <a:pPr algn="ctr"/>
            <a:r>
              <a:rPr lang="en-US" dirty="0" smtClean="0"/>
              <a:t>“Places in Peril”</a:t>
            </a:r>
          </a:p>
          <a:p>
            <a:pPr algn="ctr"/>
            <a:r>
              <a:rPr lang="en-US" dirty="0" smtClean="0"/>
              <a:t>“Access for</a:t>
            </a:r>
          </a:p>
          <a:p>
            <a:pPr algn="ctr"/>
            <a:r>
              <a:rPr lang="en-US" dirty="0" smtClean="0"/>
              <a:t>Underserved”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9661" y="5278424"/>
            <a:ext cx="2519465" cy="92333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Really Tough To</a:t>
            </a:r>
          </a:p>
          <a:p>
            <a:pPr algn="ctr"/>
            <a:r>
              <a:rPr lang="en-US" dirty="0" smtClean="0"/>
              <a:t>Collect Audience Data In</a:t>
            </a:r>
          </a:p>
          <a:p>
            <a:pPr algn="ctr"/>
            <a:r>
              <a:rPr lang="en-US" dirty="0" smtClean="0"/>
              <a:t>This Space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7179" y="5278424"/>
            <a:ext cx="193148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Must Leverage</a:t>
            </a:r>
          </a:p>
          <a:p>
            <a:pPr algn="ctr"/>
            <a:r>
              <a:rPr lang="en-US" dirty="0" smtClean="0"/>
              <a:t>Data Gained From</a:t>
            </a:r>
          </a:p>
          <a:p>
            <a:pPr algn="ctr"/>
            <a:r>
              <a:rPr lang="en-US" dirty="0" smtClean="0"/>
              <a:t>This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7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252042"/>
              </p:ext>
            </p:extLst>
          </p:nvPr>
        </p:nvGraphicFramePr>
        <p:xfrm>
          <a:off x="3786995" y="208250"/>
          <a:ext cx="5011947" cy="6485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crobat Document" r:id="rId3" imgW="4663440" imgH="6034898" progId="AcroExch.Document.DC">
                  <p:embed/>
                </p:oleObj>
              </mc:Choice>
              <mc:Fallback>
                <p:oleObj name="Acrobat Document" r:id="rId3" imgW="4663440" imgH="603489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6995" y="208250"/>
                        <a:ext cx="5011947" cy="6485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56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252</Words>
  <Application>Microsoft Macintosh PowerPoint</Application>
  <PresentationFormat>Widescreen</PresentationFormat>
  <Paragraphs>74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Where Americans Experience Art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Boone</dc:creator>
  <cp:lastModifiedBy>Terri Theisen</cp:lastModifiedBy>
  <cp:revision>34</cp:revision>
  <cp:lastPrinted>2017-11-13T03:02:31Z</cp:lastPrinted>
  <dcterms:created xsi:type="dcterms:W3CDTF">2017-11-11T18:03:57Z</dcterms:created>
  <dcterms:modified xsi:type="dcterms:W3CDTF">2017-11-15T20:15:37Z</dcterms:modified>
</cp:coreProperties>
</file>