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2"/>
  </p:notesMasterIdLst>
  <p:sldIdLst>
    <p:sldId id="256" r:id="rId2"/>
    <p:sldId id="296" r:id="rId3"/>
    <p:sldId id="280" r:id="rId4"/>
    <p:sldId id="257" r:id="rId5"/>
    <p:sldId id="262" r:id="rId6"/>
    <p:sldId id="261" r:id="rId7"/>
    <p:sldId id="281" r:id="rId8"/>
    <p:sldId id="282" r:id="rId9"/>
    <p:sldId id="283" r:id="rId10"/>
    <p:sldId id="298" r:id="rId11"/>
    <p:sldId id="284" r:id="rId12"/>
    <p:sldId id="288" r:id="rId13"/>
    <p:sldId id="289" r:id="rId14"/>
    <p:sldId id="290" r:id="rId15"/>
    <p:sldId id="291" r:id="rId16"/>
    <p:sldId id="292" r:id="rId17"/>
    <p:sldId id="293" r:id="rId18"/>
    <p:sldId id="294" r:id="rId19"/>
    <p:sldId id="295" r:id="rId20"/>
    <p:sldId id="264" r:id="rId21"/>
    <p:sldId id="265" r:id="rId22"/>
    <p:sldId id="285" r:id="rId23"/>
    <p:sldId id="299" r:id="rId24"/>
    <p:sldId id="266" r:id="rId25"/>
    <p:sldId id="267" r:id="rId26"/>
    <p:sldId id="268" r:id="rId27"/>
    <p:sldId id="286" r:id="rId28"/>
    <p:sldId id="287" r:id="rId29"/>
    <p:sldId id="271" r:id="rId30"/>
    <p:sldId id="297" r:id="rId31"/>
  </p:sldIdLst>
  <p:sldSz cx="9144000" cy="5143500" type="screen16x9"/>
  <p:notesSz cx="7102475" cy="9388475"/>
  <p:embeddedFontLst>
    <p:embeddedFont>
      <p:font typeface="Proxima Nova" panose="020B060402020202020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DA45FAE-2625-4AA8-92B4-85A638119F9F}">
  <a:tblStyle styleId="{5DA45FAE-2625-4AA8-92B4-85A638119F9F}"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620"/>
    <p:restoredTop sz="81051" autoAdjust="0"/>
  </p:normalViewPr>
  <p:slideViewPr>
    <p:cSldViewPr>
      <p:cViewPr>
        <p:scale>
          <a:sx n="84" d="100"/>
          <a:sy n="84" d="100"/>
        </p:scale>
        <p:origin x="-1344" y="-1086"/>
      </p:cViewPr>
      <p:guideLst>
        <p:guide orient="horz" pos="1620"/>
        <p:guide pos="2880"/>
      </p:guideLst>
    </p:cSldViewPr>
  </p:slideViewPr>
  <p:notesTextViewPr>
    <p:cViewPr>
      <p:scale>
        <a:sx n="1" d="1"/>
        <a:sy n="1" d="1"/>
      </p:scale>
      <p:origin x="0" y="0"/>
    </p:cViewPr>
  </p:notesTextViewPr>
  <p:sorterViewPr>
    <p:cViewPr>
      <p:scale>
        <a:sx n="134" d="100"/>
        <a:sy n="134" d="100"/>
      </p:scale>
      <p:origin x="0" y="0"/>
    </p:cViewPr>
  </p:sorterViewPr>
  <p:notesViewPr>
    <p:cSldViewPr>
      <p:cViewPr varScale="1">
        <p:scale>
          <a:sx n="80" d="100"/>
          <a:sy n="80" d="100"/>
        </p:scale>
        <p:origin x="-1998" y="-102"/>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423863" y="704850"/>
            <a:ext cx="6256337" cy="35194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10248" y="4459526"/>
            <a:ext cx="5681980" cy="4224814"/>
          </a:xfrm>
          <a:prstGeom prst="rect">
            <a:avLst/>
          </a:prstGeom>
          <a:noFill/>
          <a:ln>
            <a:noFill/>
          </a:ln>
        </p:spPr>
        <p:txBody>
          <a:bodyPr lIns="94213" tIns="94213" rIns="94213" bIns="94213"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06391332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422275" y="704850"/>
            <a:ext cx="6257925"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710248" y="4459526"/>
            <a:ext cx="5681980" cy="4224814"/>
          </a:xfrm>
          <a:prstGeom prst="rect">
            <a:avLst/>
          </a:prstGeom>
        </p:spPr>
        <p:txBody>
          <a:bodyPr lIns="94213" tIns="94213" rIns="94213" bIns="94213" anchor="t" anchorCtr="0">
            <a:noAutofit/>
          </a:bodyPr>
          <a:lstStyle/>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422275" y="704850"/>
            <a:ext cx="6257925"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710248" y="4459526"/>
            <a:ext cx="5681980" cy="4224814"/>
          </a:xfrm>
          <a:prstGeom prst="rect">
            <a:avLst/>
          </a:prstGeom>
        </p:spPr>
        <p:txBody>
          <a:bodyPr lIns="94213" tIns="94213" rIns="94213" bIns="94213" anchor="t" anchorCtr="0">
            <a:noAutofit/>
          </a:bodyPr>
          <a:lstStyle/>
          <a:p>
            <a:r>
              <a:rPr lang="en" dirty="0"/>
              <a:t>Haley</a:t>
            </a:r>
          </a:p>
          <a:p>
            <a:r>
              <a:rPr lang="en" dirty="0"/>
              <a:t>We showed styles of trailers from various companies to non users in order to figure out what style we wanted to recommend to the GB</a:t>
            </a:r>
          </a:p>
          <a:p>
            <a:r>
              <a:rPr lang="en" dirty="0"/>
              <a:t>For the Atlanta Ballet - Camino Real, most people were unfamiliar with the show’s name, and didn’t understand what the plot was about</a:t>
            </a:r>
          </a:p>
          <a:p>
            <a:r>
              <a:rPr lang="en" dirty="0"/>
              <a:t>For the two Georgia Ballet trailers, they received mixed reviews.  Some couldn’t tell it was meant for ballet, while others enjoyed the mystery that these trailers gave them.</a:t>
            </a:r>
          </a:p>
          <a:p>
            <a:r>
              <a:rPr lang="en" dirty="0"/>
              <a:t>The Sleeping Beauty trailer from the Royal Opera House was the favorite out of all the trailers, for the non users felt that it showed them what the performance would be like while introducing the story to them.</a:t>
            </a:r>
          </a:p>
          <a:p>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422275" y="704850"/>
            <a:ext cx="6257925"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710248" y="4459526"/>
            <a:ext cx="5681980" cy="4224814"/>
          </a:xfrm>
          <a:prstGeom prst="rect">
            <a:avLst/>
          </a:prstGeom>
        </p:spPr>
        <p:txBody>
          <a:bodyPr lIns="94213" tIns="94213" rIns="94213" bIns="94213" anchor="t" anchorCtr="0">
            <a:noAutofit/>
          </a:bodyPr>
          <a:lstStyle/>
          <a:p>
            <a:r>
              <a:rPr lang="en" dirty="0"/>
              <a:t>Haley</a:t>
            </a:r>
          </a:p>
          <a:p>
            <a:r>
              <a:rPr lang="en" dirty="0"/>
              <a:t>We did this in order to brainstorm potential imperatives and insights.  It also helped us in brainstorming potential solutions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41610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422275" y="704850"/>
            <a:ext cx="6257925"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710248" y="4459526"/>
            <a:ext cx="5681980" cy="4224814"/>
          </a:xfrm>
          <a:prstGeom prst="rect">
            <a:avLst/>
          </a:prstGeom>
        </p:spPr>
        <p:txBody>
          <a:bodyPr lIns="94213" tIns="94213" rIns="94213" bIns="94213" anchor="t" anchorCtr="0">
            <a:noAutofit/>
          </a:bodyPr>
          <a:lstStyle/>
          <a:p>
            <a:r>
              <a:rPr lang="en"/>
              <a:t>CRISTINAAA</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422275" y="704850"/>
            <a:ext cx="6257925"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710248" y="4459526"/>
            <a:ext cx="5681980" cy="4224814"/>
          </a:xfrm>
          <a:prstGeom prst="rect">
            <a:avLst/>
          </a:prstGeom>
        </p:spPr>
        <p:txBody>
          <a:bodyPr lIns="94213" tIns="94213" rIns="94213" bIns="94213" anchor="t" anchorCtr="0">
            <a:noAutofit/>
          </a:bodyPr>
          <a:lstStyle/>
          <a:p>
            <a:r>
              <a:rPr lang="en" dirty="0"/>
              <a:t>Haley</a:t>
            </a:r>
          </a:p>
          <a:p>
            <a:r>
              <a:rPr lang="en" dirty="0"/>
              <a:t>We did this in order to brainstorm potential imperatives and insights.  It also helped us in brainstorming potential solutions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422275" y="704850"/>
            <a:ext cx="6257925"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Shape 135"/>
          <p:cNvSpPr txBox="1">
            <a:spLocks noGrp="1"/>
          </p:cNvSpPr>
          <p:nvPr>
            <p:ph type="body" idx="1"/>
          </p:nvPr>
        </p:nvSpPr>
        <p:spPr>
          <a:xfrm>
            <a:off x="710248" y="4459526"/>
            <a:ext cx="5681980" cy="4224814"/>
          </a:xfrm>
          <a:prstGeom prst="rect">
            <a:avLst/>
          </a:prstGeom>
        </p:spPr>
        <p:txBody>
          <a:bodyPr lIns="94213" tIns="94213" rIns="94213" bIns="94213" anchor="t" anchorCtr="0">
            <a:noAutofit/>
          </a:bodyPr>
          <a:lstStyle/>
          <a:p>
            <a:r>
              <a:rPr lang="en"/>
              <a:t>JORDANN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422275" y="704850"/>
            <a:ext cx="6257925"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4" name="Shape 154"/>
          <p:cNvSpPr txBox="1">
            <a:spLocks noGrp="1"/>
          </p:cNvSpPr>
          <p:nvPr>
            <p:ph type="body" idx="1"/>
          </p:nvPr>
        </p:nvSpPr>
        <p:spPr>
          <a:xfrm>
            <a:off x="710248" y="4459526"/>
            <a:ext cx="5681980" cy="4224814"/>
          </a:xfrm>
          <a:prstGeom prst="rect">
            <a:avLst/>
          </a:prstGeom>
        </p:spPr>
        <p:txBody>
          <a:bodyPr lIns="94213" tIns="94213" rIns="94213" bIns="94213" anchor="t" anchorCtr="0">
            <a:noAutofit/>
          </a:bodyPr>
          <a:lstStyle/>
          <a:p>
            <a:r>
              <a:rPr lang="en"/>
              <a:t>JORDANN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422275" y="704850"/>
            <a:ext cx="6257925"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710248" y="4459526"/>
            <a:ext cx="5681980" cy="4224814"/>
          </a:xfrm>
          <a:prstGeom prst="rect">
            <a:avLst/>
          </a:prstGeom>
        </p:spPr>
        <p:txBody>
          <a:bodyPr lIns="94213" tIns="94213" rIns="94213" bIns="94213" anchor="t" anchorCtr="0">
            <a:noAutofit/>
          </a:bodyPr>
          <a:lstStyle/>
          <a:p>
            <a:r>
              <a:rPr lang="en"/>
              <a:t>Cristina or Minsuk</a:t>
            </a:r>
          </a:p>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422275" y="704850"/>
            <a:ext cx="6257925"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710248" y="4459526"/>
            <a:ext cx="5681980" cy="4224814"/>
          </a:xfrm>
          <a:prstGeom prst="rect">
            <a:avLst/>
          </a:prstGeom>
        </p:spPr>
        <p:txBody>
          <a:bodyPr lIns="94213" tIns="94213" rIns="94213" bIns="94213" anchor="t" anchorCtr="0">
            <a:noAutofit/>
          </a:bodyPr>
          <a:lstStyle/>
          <a:p>
            <a:r>
              <a:rPr lang="en"/>
              <a:t>Cristinta</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422275" y="704850"/>
            <a:ext cx="6257925"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710248" y="4459526"/>
            <a:ext cx="5681980" cy="4224814"/>
          </a:xfrm>
          <a:prstGeom prst="rect">
            <a:avLst/>
          </a:prstGeom>
        </p:spPr>
        <p:txBody>
          <a:bodyPr lIns="94213" tIns="94213" rIns="94213" bIns="94213" anchor="t" anchorCtr="0">
            <a:noAutofit/>
          </a:bodyPr>
          <a:lstStyle/>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29844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44520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Didn’t ask if they were aware of Atlanta Ballet</a:t>
            </a:r>
            <a:endParaRPr lang="en-US" dirty="0"/>
          </a:p>
        </p:txBody>
      </p:sp>
    </p:spTree>
    <p:extLst>
      <p:ext uri="{BB962C8B-B14F-4D97-AF65-F5344CB8AC3E}">
        <p14:creationId xmlns:p14="http://schemas.microsoft.com/office/powerpoint/2010/main" val="1051495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48052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88859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cxnSp>
        <p:nvCxnSpPr>
          <p:cNvPr id="10" name="Shape 10"/>
          <p:cNvCxnSpPr/>
          <p:nvPr/>
        </p:nvCxnSpPr>
        <p:spPr>
          <a:xfrm>
            <a:off x="0" y="2998150"/>
            <a:ext cx="9144000" cy="0"/>
          </a:xfrm>
          <a:prstGeom prst="straightConnector1">
            <a:avLst/>
          </a:prstGeom>
          <a:noFill/>
          <a:ln w="19050" cap="flat" cmpd="sng">
            <a:solidFill>
              <a:schemeClr val="lt2"/>
            </a:solidFill>
            <a:prstDash val="solid"/>
            <a:round/>
            <a:headEnd type="none" w="med" len="med"/>
            <a:tailEnd type="none" w="med" len="med"/>
          </a:ln>
        </p:spPr>
      </p:cxnSp>
      <p:sp>
        <p:nvSpPr>
          <p:cNvPr id="11" name="Shape 11"/>
          <p:cNvSpPr txBox="1">
            <a:spLocks noGrp="1"/>
          </p:cNvSpPr>
          <p:nvPr>
            <p:ph type="ctrTitle"/>
          </p:nvPr>
        </p:nvSpPr>
        <p:spPr>
          <a:xfrm>
            <a:off x="510450" y="1257300"/>
            <a:ext cx="8123100" cy="1588500"/>
          </a:xfrm>
          <a:prstGeom prst="rect">
            <a:avLst/>
          </a:prstGeom>
        </p:spPr>
        <p:txBody>
          <a:bodyPr lIns="91425" tIns="91425" rIns="91425" bIns="91425" anchor="b" anchorCtr="0"/>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a:p>
        </p:txBody>
      </p:sp>
      <p:sp>
        <p:nvSpPr>
          <p:cNvPr id="12" name="Shape 12"/>
          <p:cNvSpPr txBox="1">
            <a:spLocks noGrp="1"/>
          </p:cNvSpPr>
          <p:nvPr>
            <p:ph type="subTitle" idx="1"/>
          </p:nvPr>
        </p:nvSpPr>
        <p:spPr>
          <a:xfrm>
            <a:off x="510450" y="3182312"/>
            <a:ext cx="8123100" cy="630000"/>
          </a:xfrm>
          <a:prstGeom prst="rect">
            <a:avLst/>
          </a:prstGeom>
        </p:spPr>
        <p:txBody>
          <a:bodyPr lIns="91425" tIns="91425" rIns="91425" bIns="91425" anchor="t" anchorCtr="0"/>
          <a:lstStyle>
            <a:lvl1pPr lvl="0">
              <a:lnSpc>
                <a:spcPct val="100000"/>
              </a:lnSpc>
              <a:spcBef>
                <a:spcPts val="0"/>
              </a:spcBef>
              <a:spcAft>
                <a:spcPts val="0"/>
              </a:spcAft>
              <a:buClr>
                <a:schemeClr val="lt1"/>
              </a:buClr>
              <a:buSzPct val="100000"/>
              <a:buNone/>
              <a:defRPr sz="2400">
                <a:solidFill>
                  <a:schemeClr val="lt1"/>
                </a:solidFill>
              </a:defRPr>
            </a:lvl1pPr>
            <a:lvl2pPr lvl="1">
              <a:lnSpc>
                <a:spcPct val="100000"/>
              </a:lnSpc>
              <a:spcBef>
                <a:spcPts val="0"/>
              </a:spcBef>
              <a:spcAft>
                <a:spcPts val="0"/>
              </a:spcAft>
              <a:buClr>
                <a:schemeClr val="lt1"/>
              </a:buClr>
              <a:buSzPct val="100000"/>
              <a:buNone/>
              <a:defRPr sz="2400">
                <a:solidFill>
                  <a:schemeClr val="lt1"/>
                </a:solidFill>
              </a:defRPr>
            </a:lvl2pPr>
            <a:lvl3pPr lvl="2">
              <a:lnSpc>
                <a:spcPct val="100000"/>
              </a:lnSpc>
              <a:spcBef>
                <a:spcPts val="0"/>
              </a:spcBef>
              <a:spcAft>
                <a:spcPts val="0"/>
              </a:spcAft>
              <a:buClr>
                <a:schemeClr val="lt1"/>
              </a:buClr>
              <a:buSzPct val="100000"/>
              <a:buNone/>
              <a:defRPr sz="2400">
                <a:solidFill>
                  <a:schemeClr val="lt1"/>
                </a:solidFill>
              </a:defRPr>
            </a:lvl3pPr>
            <a:lvl4pPr lvl="3">
              <a:lnSpc>
                <a:spcPct val="100000"/>
              </a:lnSpc>
              <a:spcBef>
                <a:spcPts val="0"/>
              </a:spcBef>
              <a:spcAft>
                <a:spcPts val="0"/>
              </a:spcAft>
              <a:buClr>
                <a:schemeClr val="lt1"/>
              </a:buClr>
              <a:buSzPct val="100000"/>
              <a:buNone/>
              <a:defRPr sz="2400">
                <a:solidFill>
                  <a:schemeClr val="lt1"/>
                </a:solidFill>
              </a:defRPr>
            </a:lvl4pPr>
            <a:lvl5pPr lvl="4">
              <a:lnSpc>
                <a:spcPct val="100000"/>
              </a:lnSpc>
              <a:spcBef>
                <a:spcPts val="0"/>
              </a:spcBef>
              <a:spcAft>
                <a:spcPts val="0"/>
              </a:spcAft>
              <a:buClr>
                <a:schemeClr val="lt1"/>
              </a:buClr>
              <a:buSzPct val="100000"/>
              <a:buNone/>
              <a:defRPr sz="2400">
                <a:solidFill>
                  <a:schemeClr val="lt1"/>
                </a:solidFill>
              </a:defRPr>
            </a:lvl5pPr>
            <a:lvl6pPr lvl="5">
              <a:lnSpc>
                <a:spcPct val="100000"/>
              </a:lnSpc>
              <a:spcBef>
                <a:spcPts val="0"/>
              </a:spcBef>
              <a:spcAft>
                <a:spcPts val="0"/>
              </a:spcAft>
              <a:buClr>
                <a:schemeClr val="lt1"/>
              </a:buClr>
              <a:buSzPct val="100000"/>
              <a:buNone/>
              <a:defRPr sz="2400">
                <a:solidFill>
                  <a:schemeClr val="lt1"/>
                </a:solidFill>
              </a:defRPr>
            </a:lvl6pPr>
            <a:lvl7pPr lvl="6">
              <a:lnSpc>
                <a:spcPct val="100000"/>
              </a:lnSpc>
              <a:spcBef>
                <a:spcPts val="0"/>
              </a:spcBef>
              <a:spcAft>
                <a:spcPts val="0"/>
              </a:spcAft>
              <a:buClr>
                <a:schemeClr val="lt1"/>
              </a:buClr>
              <a:buSzPct val="100000"/>
              <a:buNone/>
              <a:defRPr sz="2400">
                <a:solidFill>
                  <a:schemeClr val="lt1"/>
                </a:solidFill>
              </a:defRPr>
            </a:lvl7pPr>
            <a:lvl8pPr lvl="7">
              <a:lnSpc>
                <a:spcPct val="100000"/>
              </a:lnSpc>
              <a:spcBef>
                <a:spcPts val="0"/>
              </a:spcBef>
              <a:spcAft>
                <a:spcPts val="0"/>
              </a:spcAft>
              <a:buClr>
                <a:schemeClr val="lt1"/>
              </a:buClr>
              <a:buSzPct val="100000"/>
              <a:buNone/>
              <a:defRPr sz="2400">
                <a:solidFill>
                  <a:schemeClr val="lt1"/>
                </a:solidFill>
              </a:defRPr>
            </a:lvl8pPr>
            <a:lvl9pPr lvl="8">
              <a:lnSpc>
                <a:spcPct val="100000"/>
              </a:lnSpc>
              <a:spcBef>
                <a:spcPts val="0"/>
              </a:spcBef>
              <a:spcAft>
                <a:spcPts val="0"/>
              </a:spcAft>
              <a:buClr>
                <a:schemeClr val="lt1"/>
              </a:buClr>
              <a:buSzPct val="100000"/>
              <a:buNone/>
              <a:defRPr sz="2400">
                <a:solidFill>
                  <a:schemeClr val="lt1"/>
                </a:solidFill>
              </a:defRPr>
            </a:lvl9pPr>
          </a:lstStyle>
          <a:p>
            <a:endParaRPr/>
          </a:p>
        </p:txBody>
      </p:sp>
      <p:sp>
        <p:nvSpPr>
          <p:cNvPr id="13" name="Shape 1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19" name="Shape 19"/>
          <p:cNvSpPr/>
          <p:nvPr/>
        </p:nvSpPr>
        <p:spPr>
          <a:xfrm>
            <a:off x="0" y="5045700"/>
            <a:ext cx="9144000" cy="978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dirty="0"/>
          </a:p>
        </p:txBody>
      </p:sp>
      <p:sp>
        <p:nvSpPr>
          <p:cNvPr id="20" name="Shape 20"/>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1" name="Shape 21"/>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5" name="Shape 25"/>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6" name="Shape 26"/>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0" name="Shape 3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3" name="Shape 33"/>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Main point">
    <p:bg>
      <p:bgPr>
        <a:solidFill>
          <a:schemeClr val="lt2"/>
        </a:solidFill>
        <a:effectLst/>
      </p:bgPr>
    </p:bg>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90250" y="526350"/>
            <a:ext cx="57975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7" name="Shape 3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8"/>
        <p:cNvGrpSpPr/>
        <p:nvPr/>
      </p:nvGrpSpPr>
      <p:grpSpPr>
        <a:xfrm>
          <a:off x="0" y="0"/>
          <a:ext cx="0" cy="0"/>
          <a:chOff x="0" y="0"/>
          <a:chExt cx="0" cy="0"/>
        </a:xfrm>
      </p:grpSpPr>
      <p:sp>
        <p:nvSpPr>
          <p:cNvPr id="39" name="Shape 39"/>
          <p:cNvSpPr/>
          <p:nvPr/>
        </p:nvSpPr>
        <p:spPr>
          <a:xfrm>
            <a:off x="4572000" y="75"/>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dirty="0"/>
          </a:p>
        </p:txBody>
      </p:sp>
      <p:cxnSp>
        <p:nvCxnSpPr>
          <p:cNvPr id="40" name="Shape 40"/>
          <p:cNvCxnSpPr/>
          <p:nvPr/>
        </p:nvCxnSpPr>
        <p:spPr>
          <a:xfrm>
            <a:off x="5029675" y="4495500"/>
            <a:ext cx="468300" cy="0"/>
          </a:xfrm>
          <a:prstGeom prst="straightConnector1">
            <a:avLst/>
          </a:prstGeom>
          <a:noFill/>
          <a:ln w="19050" cap="flat" cmpd="sng">
            <a:solidFill>
              <a:schemeClr val="lt2"/>
            </a:solidFill>
            <a:prstDash val="solid"/>
            <a:round/>
            <a:headEnd type="none" w="med" len="med"/>
            <a:tailEnd type="none" w="med" len="med"/>
          </a:ln>
        </p:spPr>
      </p:cxnSp>
      <p:sp>
        <p:nvSpPr>
          <p:cNvPr id="41" name="Shape 41"/>
          <p:cNvSpPr txBox="1">
            <a:spLocks noGrp="1"/>
          </p:cNvSpPr>
          <p:nvPr>
            <p:ph type="title"/>
          </p:nvPr>
        </p:nvSpPr>
        <p:spPr>
          <a:xfrm>
            <a:off x="265500" y="1205825"/>
            <a:ext cx="4045200" cy="15096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42" name="Shape 42"/>
          <p:cNvSpPr txBox="1">
            <a:spLocks noGrp="1"/>
          </p:cNvSpPr>
          <p:nvPr>
            <p:ph type="subTitle" idx="1"/>
          </p:nvPr>
        </p:nvSpPr>
        <p:spPr>
          <a:xfrm>
            <a:off x="265500" y="2769000"/>
            <a:ext cx="4045200" cy="13455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43" name="Shape 43"/>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44" name="Shape 4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aption">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311700" y="4236825"/>
            <a:ext cx="5998800" cy="598800"/>
          </a:xfrm>
          <a:prstGeom prst="rect">
            <a:avLst/>
          </a:prstGeom>
        </p:spPr>
        <p:txBody>
          <a:bodyPr lIns="91425" tIns="91425" rIns="91425" bIns="91425" anchor="ctr" anchorCtr="0"/>
          <a:lstStyle>
            <a:lvl1pPr lvl="0">
              <a:lnSpc>
                <a:spcPct val="100000"/>
              </a:lnSpc>
              <a:spcBef>
                <a:spcPts val="0"/>
              </a:spcBef>
              <a:spcAft>
                <a:spcPts val="0"/>
              </a:spcAft>
              <a:buSzPct val="100000"/>
              <a:buNone/>
              <a:defRPr sz="2100"/>
            </a:lvl1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ig number">
    <p:spTree>
      <p:nvGrpSpPr>
        <p:cNvPr id="1" name="Shape 48"/>
        <p:cNvGrpSpPr/>
        <p:nvPr/>
      </p:nvGrpSpPr>
      <p:grpSpPr>
        <a:xfrm>
          <a:off x="0" y="0"/>
          <a:ext cx="0" cy="0"/>
          <a:chOff x="0" y="0"/>
          <a:chExt cx="0" cy="0"/>
        </a:xfrm>
      </p:grpSpPr>
      <p:sp>
        <p:nvSpPr>
          <p:cNvPr id="49" name="Shape 49"/>
          <p:cNvSpPr/>
          <p:nvPr/>
        </p:nvSpPr>
        <p:spPr>
          <a:xfrm>
            <a:off x="0" y="5045700"/>
            <a:ext cx="9144000" cy="978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dirty="0"/>
          </a:p>
        </p:txBody>
      </p:sp>
      <p:sp>
        <p:nvSpPr>
          <p:cNvPr id="50" name="Shape 50"/>
          <p:cNvSpPr txBox="1">
            <a:spLocks noGrp="1"/>
          </p:cNvSpPr>
          <p:nvPr>
            <p:ph type="title"/>
          </p:nvPr>
        </p:nvSpPr>
        <p:spPr>
          <a:xfrm>
            <a:off x="311700" y="991475"/>
            <a:ext cx="8520600" cy="1917900"/>
          </a:xfrm>
          <a:prstGeom prst="rect">
            <a:avLst/>
          </a:prstGeom>
        </p:spPr>
        <p:txBody>
          <a:bodyPr lIns="91425" tIns="91425" rIns="91425" bIns="91425" anchor="ctr" anchorCtr="0"/>
          <a:lstStyle>
            <a:lvl1pPr lvl="0" algn="ctr">
              <a:spcBef>
                <a:spcPts val="0"/>
              </a:spcBef>
              <a:buSzPct val="100000"/>
              <a:defRPr sz="14000" b="1"/>
            </a:lvl1pPr>
            <a:lvl2pPr lvl="1" algn="ctr">
              <a:spcBef>
                <a:spcPts val="0"/>
              </a:spcBef>
              <a:buSzPct val="100000"/>
              <a:defRPr sz="14000" b="1"/>
            </a:lvl2pPr>
            <a:lvl3pPr lvl="2" algn="ctr">
              <a:spcBef>
                <a:spcPts val="0"/>
              </a:spcBef>
              <a:buSzPct val="100000"/>
              <a:defRPr sz="14000" b="1"/>
            </a:lvl3pPr>
            <a:lvl4pPr lvl="3" algn="ctr">
              <a:spcBef>
                <a:spcPts val="0"/>
              </a:spcBef>
              <a:buSzPct val="100000"/>
              <a:defRPr sz="14000" b="1"/>
            </a:lvl4pPr>
            <a:lvl5pPr lvl="4" algn="ctr">
              <a:spcBef>
                <a:spcPts val="0"/>
              </a:spcBef>
              <a:buSzPct val="100000"/>
              <a:defRPr sz="14000" b="1"/>
            </a:lvl5pPr>
            <a:lvl6pPr lvl="5" algn="ctr">
              <a:spcBef>
                <a:spcPts val="0"/>
              </a:spcBef>
              <a:buSzPct val="100000"/>
              <a:defRPr sz="14000" b="1"/>
            </a:lvl6pPr>
            <a:lvl7pPr lvl="6" algn="ctr">
              <a:spcBef>
                <a:spcPts val="0"/>
              </a:spcBef>
              <a:buSzPct val="100000"/>
              <a:defRPr sz="14000" b="1"/>
            </a:lvl7pPr>
            <a:lvl8pPr lvl="7" algn="ctr">
              <a:spcBef>
                <a:spcPts val="0"/>
              </a:spcBef>
              <a:buSzPct val="100000"/>
              <a:defRPr sz="14000" b="1"/>
            </a:lvl8pPr>
            <a:lvl9pPr lvl="8" algn="ctr">
              <a:spcBef>
                <a:spcPts val="0"/>
              </a:spcBef>
              <a:buSzPct val="100000"/>
              <a:defRPr sz="14000" b="1"/>
            </a:lvl9pPr>
          </a:lstStyle>
          <a:p>
            <a:endParaRPr/>
          </a:p>
        </p:txBody>
      </p:sp>
      <p:sp>
        <p:nvSpPr>
          <p:cNvPr id="51" name="Shape 51"/>
          <p:cNvSpPr txBox="1">
            <a:spLocks noGrp="1"/>
          </p:cNvSpPr>
          <p:nvPr>
            <p:ph type="body" idx="1"/>
          </p:nvPr>
        </p:nvSpPr>
        <p:spPr>
          <a:xfrm>
            <a:off x="311700" y="3071300"/>
            <a:ext cx="8520600" cy="901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2" name="Shape 5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1pPr>
            <a:lvl2pPr lvl="1">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2pPr>
            <a:lvl3pPr lvl="2">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3pPr>
            <a:lvl4pPr lvl="3">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4pPr>
            <a:lvl5pPr lvl="4">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5pPr>
            <a:lvl6pPr lvl="5">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6pPr>
            <a:lvl7pPr lvl="6">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7pPr>
            <a:lvl8pPr lvl="7">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8pPr>
            <a:lvl9pPr lvl="8">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accent3"/>
              </a:buClr>
              <a:buSzPct val="100000"/>
              <a:buFont typeface="Proxima Nova"/>
              <a:defRPr sz="1800">
                <a:solidFill>
                  <a:schemeClr val="accent3"/>
                </a:solidFill>
                <a:latin typeface="Proxima Nova"/>
                <a:ea typeface="Proxima Nova"/>
                <a:cs typeface="Proxima Nova"/>
                <a:sym typeface="Proxima Nova"/>
              </a:defRPr>
            </a:lvl1pPr>
            <a:lvl2pPr lvl="1">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2pPr>
            <a:lvl3pPr lvl="2">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3pPr>
            <a:lvl4pPr lvl="3">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4pPr>
            <a:lvl5pPr lvl="4">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5pPr>
            <a:lvl6pPr lvl="5">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6pPr>
            <a:lvl7pPr lvl="6">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7pPr>
            <a:lvl8pPr lvl="7">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8pPr>
            <a:lvl9pPr lvl="8">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1"/>
                </a:solidFill>
                <a:latin typeface="Proxima Nova"/>
                <a:ea typeface="Proxima Nova"/>
                <a:cs typeface="Proxima Nova"/>
                <a:sym typeface="Proxima Nova"/>
              </a:rPr>
              <a:t>‹#›</a:t>
            </a:fld>
            <a:endParaRPr lang="en" sz="1000">
              <a:solidFill>
                <a:schemeClr val="dk1"/>
              </a:solidFill>
              <a:latin typeface="Proxima Nova"/>
              <a:ea typeface="Proxima Nova"/>
              <a:cs typeface="Proxima Nova"/>
              <a:sym typeface="Proxima Nova"/>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8"/>
        <p:cNvGrpSpPr/>
        <p:nvPr/>
      </p:nvGrpSpPr>
      <p:grpSpPr>
        <a:xfrm>
          <a:off x="0" y="0"/>
          <a:ext cx="0" cy="0"/>
          <a:chOff x="0" y="0"/>
          <a:chExt cx="0" cy="0"/>
        </a:xfrm>
      </p:grpSpPr>
      <p:sp>
        <p:nvSpPr>
          <p:cNvPr id="59" name="Shape 59"/>
          <p:cNvSpPr txBox="1">
            <a:spLocks noGrp="1"/>
          </p:cNvSpPr>
          <p:nvPr>
            <p:ph type="ctrTitle"/>
          </p:nvPr>
        </p:nvSpPr>
        <p:spPr>
          <a:xfrm>
            <a:off x="457200" y="1276350"/>
            <a:ext cx="8123100" cy="1524000"/>
          </a:xfrm>
          <a:prstGeom prst="rect">
            <a:avLst/>
          </a:prstGeom>
        </p:spPr>
        <p:txBody>
          <a:bodyPr lIns="91425" tIns="91425" rIns="91425" bIns="91425" anchor="b" anchorCtr="0">
            <a:noAutofit/>
          </a:bodyPr>
          <a:lstStyle/>
          <a:p>
            <a:pPr lvl="0" algn="ctr"/>
            <a:r>
              <a:rPr lang="en-US" sz="4000" dirty="0">
                <a:solidFill>
                  <a:schemeClr val="tx1"/>
                </a:solidFill>
              </a:rPr>
              <a:t>Georgia Tech Design Methods Project</a:t>
            </a:r>
            <a:br>
              <a:rPr lang="en-US" sz="4000" dirty="0">
                <a:solidFill>
                  <a:schemeClr val="tx1"/>
                </a:solidFill>
              </a:rPr>
            </a:br>
            <a:r>
              <a:rPr lang="en-US" sz="4000" dirty="0">
                <a:solidFill>
                  <a:srgbClr val="000000"/>
                </a:solidFill>
              </a:rPr>
              <a:t>Audience Building</a:t>
            </a:r>
            <a:r>
              <a:rPr lang="en-US" sz="2400" dirty="0">
                <a:solidFill>
                  <a:schemeClr val="tx1"/>
                </a:solidFill>
              </a:rPr>
              <a:t/>
            </a:r>
            <a:br>
              <a:rPr lang="en-US" sz="2400" dirty="0">
                <a:solidFill>
                  <a:schemeClr val="tx1"/>
                </a:solidFill>
              </a:rPr>
            </a:br>
            <a:endParaRPr lang="en" sz="2400" dirty="0">
              <a:solidFill>
                <a:srgbClr val="00000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3943350"/>
            <a:ext cx="2743200" cy="1078992"/>
          </a:xfrm>
          <a:prstGeom prst="rect">
            <a:avLst/>
          </a:prstGeom>
        </p:spPr>
      </p:pic>
      <p:sp>
        <p:nvSpPr>
          <p:cNvPr id="3" name="TextBox 2"/>
          <p:cNvSpPr txBox="1"/>
          <p:nvPr/>
        </p:nvSpPr>
        <p:spPr>
          <a:xfrm>
            <a:off x="838200" y="3350283"/>
            <a:ext cx="7828388" cy="584775"/>
          </a:xfrm>
          <a:prstGeom prst="rect">
            <a:avLst/>
          </a:prstGeom>
          <a:noFill/>
        </p:spPr>
        <p:txBody>
          <a:bodyPr wrap="square" rtlCol="0">
            <a:spAutoFit/>
          </a:bodyPr>
          <a:lstStyle/>
          <a:p>
            <a:pPr algn="ctr"/>
            <a:r>
              <a:rPr lang="en-US" sz="3200" dirty="0" smtClean="0"/>
              <a:t>Joy M. Johnson</a:t>
            </a:r>
            <a:endParaRPr lang="en-US" sz="3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38150"/>
            <a:ext cx="8520600" cy="572700"/>
          </a:xfrm>
        </p:spPr>
        <p:txBody>
          <a:bodyPr/>
          <a:lstStyle/>
          <a:p>
            <a:r>
              <a:rPr lang="en-US" sz="3200" b="1" dirty="0" smtClean="0"/>
              <a:t>What kind of Ballet are you interested in Seeing</a:t>
            </a:r>
            <a:endParaRPr lang="en-US" sz="3200" b="1" dirty="0"/>
          </a:p>
        </p:txBody>
      </p:sp>
      <p:sp>
        <p:nvSpPr>
          <p:cNvPr id="3" name="Text Placeholder 2"/>
          <p:cNvSpPr>
            <a:spLocks noGrp="1"/>
          </p:cNvSpPr>
          <p:nvPr>
            <p:ph type="body" idx="1"/>
          </p:nvPr>
        </p:nvSpPr>
        <p:spPr>
          <a:xfrm>
            <a:off x="533400" y="2038350"/>
            <a:ext cx="8520600" cy="3416400"/>
          </a:xfrm>
        </p:spPr>
        <p:txBody>
          <a:bodyPr/>
          <a:lstStyle/>
          <a:p>
            <a:r>
              <a:rPr lang="en-US" sz="3600" b="1" dirty="0" smtClean="0">
                <a:solidFill>
                  <a:schemeClr val="tx1"/>
                </a:solidFill>
              </a:rPr>
              <a:t>162 Contemporary/Modern</a:t>
            </a:r>
          </a:p>
          <a:p>
            <a:r>
              <a:rPr lang="en-US" sz="3600" b="1" dirty="0" smtClean="0">
                <a:solidFill>
                  <a:schemeClr val="tx1"/>
                </a:solidFill>
              </a:rPr>
              <a:t>118 Classical</a:t>
            </a:r>
          </a:p>
          <a:p>
            <a:r>
              <a:rPr lang="en-US" sz="3600" b="1" dirty="0" smtClean="0">
                <a:solidFill>
                  <a:schemeClr val="tx1"/>
                </a:solidFill>
              </a:rPr>
              <a:t>11 didn’t know</a:t>
            </a:r>
          </a:p>
          <a:p>
            <a:endParaRPr lang="en-US" dirty="0"/>
          </a:p>
        </p:txBody>
      </p:sp>
    </p:spTree>
    <p:extLst>
      <p:ext uri="{BB962C8B-B14F-4D97-AF65-F5344CB8AC3E}">
        <p14:creationId xmlns:p14="http://schemas.microsoft.com/office/powerpoint/2010/main" val="32199412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smtClean="0">
                <a:solidFill>
                  <a:schemeClr val="tx1"/>
                </a:solidFill>
              </a:rPr>
              <a:t>Are you Aware of The Georgia Ballet?</a:t>
            </a:r>
            <a:endParaRPr lang="en-US" sz="3200" b="1" dirty="0">
              <a:solidFill>
                <a:schemeClr val="tx1"/>
              </a:solidFill>
            </a:endParaRPr>
          </a:p>
        </p:txBody>
      </p:sp>
      <p:sp>
        <p:nvSpPr>
          <p:cNvPr id="3" name="Text Placeholder 2"/>
          <p:cNvSpPr>
            <a:spLocks noGrp="1"/>
          </p:cNvSpPr>
          <p:nvPr>
            <p:ph type="body" idx="1"/>
          </p:nvPr>
        </p:nvSpPr>
        <p:spPr>
          <a:xfrm>
            <a:off x="152400" y="1047750"/>
            <a:ext cx="8520600" cy="4359325"/>
          </a:xfrm>
        </p:spPr>
        <p:txBody>
          <a:bodyPr/>
          <a:lstStyle/>
          <a:p>
            <a:pPr algn="ctr"/>
            <a:r>
              <a:rPr lang="en-US" sz="2800" b="1" dirty="0" smtClean="0">
                <a:solidFill>
                  <a:schemeClr val="tx1"/>
                </a:solidFill>
              </a:rPr>
              <a:t>22 out of 52 said yes</a:t>
            </a:r>
          </a:p>
          <a:p>
            <a:endParaRPr lang="en-US" dirty="0"/>
          </a:p>
          <a:p>
            <a:endParaRPr lang="en-US" dirty="0"/>
          </a:p>
        </p:txBody>
      </p:sp>
      <p:sp>
        <p:nvSpPr>
          <p:cNvPr id="4" name="Title 1"/>
          <p:cNvSpPr txBox="1">
            <a:spLocks/>
          </p:cNvSpPr>
          <p:nvPr/>
        </p:nvSpPr>
        <p:spPr>
          <a:xfrm>
            <a:off x="383822" y="2200133"/>
            <a:ext cx="8520600" cy="572700"/>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ct val="100000"/>
              <a:buFont typeface="Proxima Nova"/>
              <a:buNone/>
              <a:defRPr sz="2800" b="0" i="0" u="none" strike="noStrike" cap="none">
                <a:solidFill>
                  <a:schemeClr val="dk1"/>
                </a:solidFill>
                <a:latin typeface="Proxima Nova"/>
                <a:ea typeface="Proxima Nova"/>
                <a:cs typeface="Proxima Nova"/>
                <a:sym typeface="Proxima Nova"/>
              </a:defRPr>
            </a:lvl1pPr>
            <a:lvl2pPr lvl="1">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2pPr>
            <a:lvl3pPr lvl="2">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3pPr>
            <a:lvl4pPr lvl="3">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4pPr>
            <a:lvl5pPr lvl="4">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5pPr>
            <a:lvl6pPr lvl="5">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6pPr>
            <a:lvl7pPr lvl="6">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7pPr>
            <a:lvl8pPr lvl="7">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8pPr>
            <a:lvl9pPr lvl="8">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9pPr>
          </a:lstStyle>
          <a:p>
            <a:pPr algn="ctr"/>
            <a:r>
              <a:rPr lang="en-US" sz="3200" b="1" dirty="0" smtClean="0">
                <a:solidFill>
                  <a:schemeClr val="tx1"/>
                </a:solidFill>
              </a:rPr>
              <a:t>Have you ever seen one of their shows?</a:t>
            </a:r>
            <a:endParaRPr lang="en-US" sz="3200" b="1" dirty="0">
              <a:solidFill>
                <a:schemeClr val="tx1"/>
              </a:solidFill>
            </a:endParaRPr>
          </a:p>
        </p:txBody>
      </p:sp>
      <p:sp>
        <p:nvSpPr>
          <p:cNvPr id="5" name="Text Placeholder 2"/>
          <p:cNvSpPr txBox="1">
            <a:spLocks/>
          </p:cNvSpPr>
          <p:nvPr/>
        </p:nvSpPr>
        <p:spPr>
          <a:xfrm>
            <a:off x="406400" y="2800350"/>
            <a:ext cx="8520600" cy="1219200"/>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R="0" lvl="0" algn="l" rtl="0">
              <a:lnSpc>
                <a:spcPct val="115000"/>
              </a:lnSpc>
              <a:spcBef>
                <a:spcPts val="0"/>
              </a:spcBef>
              <a:spcAft>
                <a:spcPts val="1600"/>
              </a:spcAft>
              <a:buClr>
                <a:schemeClr val="accent3"/>
              </a:buClr>
              <a:buSzPct val="100000"/>
              <a:buFont typeface="Proxima Nova"/>
              <a:buNone/>
              <a:defRPr sz="1800" b="0" i="0" u="none" strike="noStrike" cap="none">
                <a:solidFill>
                  <a:schemeClr val="accent3"/>
                </a:solidFill>
                <a:latin typeface="Proxima Nova"/>
                <a:ea typeface="Proxima Nova"/>
                <a:cs typeface="Proxima Nova"/>
                <a:sym typeface="Proxima Nova"/>
              </a:defRPr>
            </a:lvl1pPr>
            <a:lvl2pPr marR="0" lvl="1" algn="l" rtl="0">
              <a:lnSpc>
                <a:spcPct val="115000"/>
              </a:lnSpc>
              <a:spcBef>
                <a:spcPts val="0"/>
              </a:spcBef>
              <a:spcAft>
                <a:spcPts val="1600"/>
              </a:spcAft>
              <a:buClr>
                <a:schemeClr val="accent3"/>
              </a:buClr>
              <a:buFont typeface="Proxima Nova"/>
              <a:buNone/>
              <a:defRPr sz="1400" b="0" i="0" u="none" strike="noStrike" cap="none">
                <a:solidFill>
                  <a:schemeClr val="accent3"/>
                </a:solidFill>
                <a:latin typeface="Proxima Nova"/>
                <a:ea typeface="Proxima Nova"/>
                <a:cs typeface="Proxima Nova"/>
                <a:sym typeface="Proxima Nova"/>
              </a:defRPr>
            </a:lvl2pPr>
            <a:lvl3pPr marR="0" lvl="2" algn="l" rtl="0">
              <a:lnSpc>
                <a:spcPct val="115000"/>
              </a:lnSpc>
              <a:spcBef>
                <a:spcPts val="0"/>
              </a:spcBef>
              <a:spcAft>
                <a:spcPts val="1600"/>
              </a:spcAft>
              <a:buClr>
                <a:schemeClr val="accent3"/>
              </a:buClr>
              <a:buFont typeface="Proxima Nova"/>
              <a:buNone/>
              <a:defRPr sz="1400" b="0" i="0" u="none" strike="noStrike" cap="none">
                <a:solidFill>
                  <a:schemeClr val="accent3"/>
                </a:solidFill>
                <a:latin typeface="Proxima Nova"/>
                <a:ea typeface="Proxima Nova"/>
                <a:cs typeface="Proxima Nova"/>
                <a:sym typeface="Proxima Nova"/>
              </a:defRPr>
            </a:lvl3pPr>
            <a:lvl4pPr marR="0" lvl="3" algn="l" rtl="0">
              <a:lnSpc>
                <a:spcPct val="115000"/>
              </a:lnSpc>
              <a:spcBef>
                <a:spcPts val="0"/>
              </a:spcBef>
              <a:spcAft>
                <a:spcPts val="1600"/>
              </a:spcAft>
              <a:buClr>
                <a:schemeClr val="accent3"/>
              </a:buClr>
              <a:buFont typeface="Proxima Nova"/>
              <a:buNone/>
              <a:defRPr sz="1400" b="0" i="0" u="none" strike="noStrike" cap="none">
                <a:solidFill>
                  <a:schemeClr val="accent3"/>
                </a:solidFill>
                <a:latin typeface="Proxima Nova"/>
                <a:ea typeface="Proxima Nova"/>
                <a:cs typeface="Proxima Nova"/>
                <a:sym typeface="Proxima Nova"/>
              </a:defRPr>
            </a:lvl4pPr>
            <a:lvl5pPr marR="0" lvl="4" algn="l" rtl="0">
              <a:lnSpc>
                <a:spcPct val="115000"/>
              </a:lnSpc>
              <a:spcBef>
                <a:spcPts val="0"/>
              </a:spcBef>
              <a:spcAft>
                <a:spcPts val="1600"/>
              </a:spcAft>
              <a:buClr>
                <a:schemeClr val="accent3"/>
              </a:buClr>
              <a:buFont typeface="Proxima Nova"/>
              <a:buNone/>
              <a:defRPr sz="1400" b="0" i="0" u="none" strike="noStrike" cap="none">
                <a:solidFill>
                  <a:schemeClr val="accent3"/>
                </a:solidFill>
                <a:latin typeface="Proxima Nova"/>
                <a:ea typeface="Proxima Nova"/>
                <a:cs typeface="Proxima Nova"/>
                <a:sym typeface="Proxima Nova"/>
              </a:defRPr>
            </a:lvl5pPr>
            <a:lvl6pPr marR="0" lvl="5" algn="l" rtl="0">
              <a:lnSpc>
                <a:spcPct val="115000"/>
              </a:lnSpc>
              <a:spcBef>
                <a:spcPts val="0"/>
              </a:spcBef>
              <a:spcAft>
                <a:spcPts val="1600"/>
              </a:spcAft>
              <a:buClr>
                <a:schemeClr val="accent3"/>
              </a:buClr>
              <a:buFont typeface="Proxima Nova"/>
              <a:buNone/>
              <a:defRPr sz="1400" b="0" i="0" u="none" strike="noStrike" cap="none">
                <a:solidFill>
                  <a:schemeClr val="accent3"/>
                </a:solidFill>
                <a:latin typeface="Proxima Nova"/>
                <a:ea typeface="Proxima Nova"/>
                <a:cs typeface="Proxima Nova"/>
                <a:sym typeface="Proxima Nova"/>
              </a:defRPr>
            </a:lvl6pPr>
            <a:lvl7pPr marR="0" lvl="6" algn="l" rtl="0">
              <a:lnSpc>
                <a:spcPct val="115000"/>
              </a:lnSpc>
              <a:spcBef>
                <a:spcPts val="0"/>
              </a:spcBef>
              <a:spcAft>
                <a:spcPts val="1600"/>
              </a:spcAft>
              <a:buClr>
                <a:schemeClr val="accent3"/>
              </a:buClr>
              <a:buFont typeface="Proxima Nova"/>
              <a:buNone/>
              <a:defRPr sz="1400" b="0" i="0" u="none" strike="noStrike" cap="none">
                <a:solidFill>
                  <a:schemeClr val="accent3"/>
                </a:solidFill>
                <a:latin typeface="Proxima Nova"/>
                <a:ea typeface="Proxima Nova"/>
                <a:cs typeface="Proxima Nova"/>
                <a:sym typeface="Proxima Nova"/>
              </a:defRPr>
            </a:lvl7pPr>
            <a:lvl8pPr marR="0" lvl="7" algn="l" rtl="0">
              <a:lnSpc>
                <a:spcPct val="115000"/>
              </a:lnSpc>
              <a:spcBef>
                <a:spcPts val="0"/>
              </a:spcBef>
              <a:spcAft>
                <a:spcPts val="1600"/>
              </a:spcAft>
              <a:buClr>
                <a:schemeClr val="accent3"/>
              </a:buClr>
              <a:buFont typeface="Proxima Nova"/>
              <a:buNone/>
              <a:defRPr sz="1400" b="0" i="0" u="none" strike="noStrike" cap="none">
                <a:solidFill>
                  <a:schemeClr val="accent3"/>
                </a:solidFill>
                <a:latin typeface="Proxima Nova"/>
                <a:ea typeface="Proxima Nova"/>
                <a:cs typeface="Proxima Nova"/>
                <a:sym typeface="Proxima Nova"/>
              </a:defRPr>
            </a:lvl8pPr>
            <a:lvl9pPr marR="0" lvl="8" algn="l" rtl="0">
              <a:lnSpc>
                <a:spcPct val="115000"/>
              </a:lnSpc>
              <a:spcBef>
                <a:spcPts val="0"/>
              </a:spcBef>
              <a:spcAft>
                <a:spcPts val="1600"/>
              </a:spcAft>
              <a:buClr>
                <a:schemeClr val="accent3"/>
              </a:buClr>
              <a:buFont typeface="Proxima Nova"/>
              <a:buNone/>
              <a:defRPr sz="1400" b="0" i="0" u="none" strike="noStrike" cap="none">
                <a:solidFill>
                  <a:schemeClr val="accent3"/>
                </a:solidFill>
                <a:latin typeface="Proxima Nova"/>
                <a:ea typeface="Proxima Nova"/>
                <a:cs typeface="Proxima Nova"/>
                <a:sym typeface="Proxima Nova"/>
              </a:defRPr>
            </a:lvl9pPr>
          </a:lstStyle>
          <a:p>
            <a:pPr algn="ctr"/>
            <a:r>
              <a:rPr lang="en-US" sz="2800" b="1" dirty="0">
                <a:solidFill>
                  <a:schemeClr val="tx1"/>
                </a:solidFill>
              </a:rPr>
              <a:t>5</a:t>
            </a:r>
            <a:r>
              <a:rPr lang="en-US" sz="2800" b="1" dirty="0" smtClean="0">
                <a:solidFill>
                  <a:schemeClr val="tx1"/>
                </a:solidFill>
              </a:rPr>
              <a:t> out of 52 said yes</a:t>
            </a:r>
          </a:p>
          <a:p>
            <a:endParaRPr lang="en-US" dirty="0" smtClean="0"/>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3943350"/>
            <a:ext cx="2743200" cy="1078992"/>
          </a:xfrm>
          <a:prstGeom prst="rect">
            <a:avLst/>
          </a:prstGeom>
        </p:spPr>
      </p:pic>
    </p:spTree>
    <p:extLst>
      <p:ext uri="{BB962C8B-B14F-4D97-AF65-F5344CB8AC3E}">
        <p14:creationId xmlns:p14="http://schemas.microsoft.com/office/powerpoint/2010/main" val="398162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Where do you look for Arts Activities</a:t>
            </a:r>
            <a:endParaRPr lang="en-US" sz="4400" dirty="0"/>
          </a:p>
        </p:txBody>
      </p:sp>
      <p:sp>
        <p:nvSpPr>
          <p:cNvPr id="3" name="Text Placeholder 2"/>
          <p:cNvSpPr>
            <a:spLocks noGrp="1"/>
          </p:cNvSpPr>
          <p:nvPr>
            <p:ph type="body" idx="1"/>
          </p:nvPr>
        </p:nvSpPr>
        <p:spPr>
          <a:xfrm>
            <a:off x="304800" y="1962150"/>
            <a:ext cx="8520600" cy="3416400"/>
          </a:xfrm>
        </p:spPr>
        <p:txBody>
          <a:bodyPr/>
          <a:lstStyle/>
          <a:p>
            <a:r>
              <a:rPr lang="en-US" sz="3600" dirty="0" smtClean="0">
                <a:solidFill>
                  <a:schemeClr val="tx1"/>
                </a:solidFill>
              </a:rPr>
              <a:t>Facebook is overwhelmingly the place that people find information on arts activities across age groups</a:t>
            </a:r>
          </a:p>
        </p:txBody>
      </p:sp>
    </p:spTree>
    <p:extLst>
      <p:ext uri="{BB962C8B-B14F-4D97-AF65-F5344CB8AC3E}">
        <p14:creationId xmlns:p14="http://schemas.microsoft.com/office/powerpoint/2010/main" val="37287059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Age Group Responses 18 and Under</a:t>
            </a:r>
            <a:endParaRPr lang="en-US" b="1" dirty="0">
              <a:solidFill>
                <a:schemeClr val="tx1"/>
              </a:solidFill>
            </a:endParaRPr>
          </a:p>
        </p:txBody>
      </p:sp>
      <p:sp>
        <p:nvSpPr>
          <p:cNvPr id="3" name="Text Placeholder 2"/>
          <p:cNvSpPr>
            <a:spLocks noGrp="1"/>
          </p:cNvSpPr>
          <p:nvPr>
            <p:ph type="body" idx="1"/>
          </p:nvPr>
        </p:nvSpPr>
        <p:spPr/>
        <p:txBody>
          <a:bodyPr/>
          <a:lstStyle/>
          <a:p>
            <a:r>
              <a:rPr lang="en-US" sz="3200" b="1" dirty="0" smtClean="0">
                <a:solidFill>
                  <a:schemeClr val="tx1"/>
                </a:solidFill>
              </a:rPr>
              <a:t>5 out of 8 say they have seen 3-5 ballets in their lifetime</a:t>
            </a:r>
          </a:p>
          <a:p>
            <a:r>
              <a:rPr lang="en-US" sz="3200" b="1" dirty="0" smtClean="0">
                <a:solidFill>
                  <a:schemeClr val="tx1"/>
                </a:solidFill>
              </a:rPr>
              <a:t>½ say they would pay $36-$45 for tickets</a:t>
            </a:r>
          </a:p>
          <a:p>
            <a:r>
              <a:rPr lang="en-US" sz="3200" b="1" dirty="0" smtClean="0">
                <a:solidFill>
                  <a:schemeClr val="tx1"/>
                </a:solidFill>
              </a:rPr>
              <a:t>2/3 don’t care where the performance is located.</a:t>
            </a:r>
            <a:endParaRPr lang="en-US" sz="3200" b="1" dirty="0">
              <a:solidFill>
                <a:schemeClr val="tx1"/>
              </a:solidFill>
            </a:endParaRPr>
          </a:p>
        </p:txBody>
      </p:sp>
    </p:spTree>
    <p:extLst>
      <p:ext uri="{BB962C8B-B14F-4D97-AF65-F5344CB8AC3E}">
        <p14:creationId xmlns:p14="http://schemas.microsoft.com/office/powerpoint/2010/main" val="12610872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Age Group Responses – 19-25  51% of all responses</a:t>
            </a:r>
            <a:endParaRPr lang="en-US" b="1" dirty="0">
              <a:solidFill>
                <a:schemeClr val="tx1"/>
              </a:solidFill>
            </a:endParaRPr>
          </a:p>
        </p:txBody>
      </p:sp>
      <p:sp>
        <p:nvSpPr>
          <p:cNvPr id="3" name="Text Placeholder 2"/>
          <p:cNvSpPr>
            <a:spLocks noGrp="1"/>
          </p:cNvSpPr>
          <p:nvPr>
            <p:ph type="body" idx="1"/>
          </p:nvPr>
        </p:nvSpPr>
        <p:spPr>
          <a:xfrm>
            <a:off x="304800" y="1504950"/>
            <a:ext cx="8520600" cy="3416400"/>
          </a:xfrm>
        </p:spPr>
        <p:txBody>
          <a:bodyPr/>
          <a:lstStyle/>
          <a:p>
            <a:r>
              <a:rPr lang="en-US" sz="2800" b="1" dirty="0" smtClean="0">
                <a:solidFill>
                  <a:schemeClr val="tx1"/>
                </a:solidFill>
              </a:rPr>
              <a:t>Most have seen The Nutcracker at least once.</a:t>
            </a:r>
          </a:p>
          <a:p>
            <a:r>
              <a:rPr lang="en-US" sz="2800" b="1" dirty="0" smtClean="0">
                <a:solidFill>
                  <a:schemeClr val="tx1"/>
                </a:solidFill>
              </a:rPr>
              <a:t>Acceptable price point $16 - $36</a:t>
            </a:r>
          </a:p>
          <a:p>
            <a:r>
              <a:rPr lang="en-US" sz="2800" b="1" dirty="0" smtClean="0">
                <a:solidFill>
                  <a:schemeClr val="tx1"/>
                </a:solidFill>
              </a:rPr>
              <a:t>3 venues they go to the most</a:t>
            </a:r>
          </a:p>
          <a:p>
            <a:r>
              <a:rPr lang="en-US" sz="2800" b="1" dirty="0">
                <a:solidFill>
                  <a:schemeClr val="tx1"/>
                </a:solidFill>
              </a:rPr>
              <a:t>	</a:t>
            </a:r>
            <a:r>
              <a:rPr lang="en-US" sz="2800" b="1" dirty="0" smtClean="0">
                <a:solidFill>
                  <a:schemeClr val="tx1"/>
                </a:solidFill>
              </a:rPr>
              <a:t>The Fox, High Museum and Atlanta Ballet</a:t>
            </a:r>
          </a:p>
        </p:txBody>
      </p:sp>
    </p:spTree>
    <p:extLst>
      <p:ext uri="{BB962C8B-B14F-4D97-AF65-F5344CB8AC3E}">
        <p14:creationId xmlns:p14="http://schemas.microsoft.com/office/powerpoint/2010/main" val="6254556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Age Group Responses – </a:t>
            </a:r>
            <a:r>
              <a:rPr lang="en-US" b="1" dirty="0" smtClean="0">
                <a:solidFill>
                  <a:schemeClr val="tx1"/>
                </a:solidFill>
              </a:rPr>
              <a:t>26 - 35</a:t>
            </a:r>
            <a:endParaRPr lang="en-US" dirty="0"/>
          </a:p>
        </p:txBody>
      </p:sp>
      <p:sp>
        <p:nvSpPr>
          <p:cNvPr id="3" name="Text Placeholder 2"/>
          <p:cNvSpPr>
            <a:spLocks noGrp="1"/>
          </p:cNvSpPr>
          <p:nvPr>
            <p:ph type="body" idx="1"/>
          </p:nvPr>
        </p:nvSpPr>
        <p:spPr/>
        <p:txBody>
          <a:bodyPr/>
          <a:lstStyle/>
          <a:p>
            <a:r>
              <a:rPr lang="en-US" sz="2800" b="1" dirty="0" smtClean="0">
                <a:solidFill>
                  <a:schemeClr val="tx1"/>
                </a:solidFill>
              </a:rPr>
              <a:t>About half have seen The Nutcracker</a:t>
            </a:r>
          </a:p>
          <a:p>
            <a:r>
              <a:rPr lang="en-US" sz="2800" b="1" dirty="0" smtClean="0">
                <a:solidFill>
                  <a:schemeClr val="tx1"/>
                </a:solidFill>
              </a:rPr>
              <a:t>Preferred price point $16 - $36</a:t>
            </a:r>
          </a:p>
          <a:p>
            <a:r>
              <a:rPr lang="en-US" sz="2800" b="1" dirty="0" smtClean="0">
                <a:solidFill>
                  <a:schemeClr val="tx1"/>
                </a:solidFill>
              </a:rPr>
              <a:t>Like the Fox or the High and rate location importance as 3 out of 5</a:t>
            </a:r>
            <a:endParaRPr lang="en-US" sz="2800" b="1" dirty="0">
              <a:solidFill>
                <a:schemeClr val="tx1"/>
              </a:solidFill>
            </a:endParaRPr>
          </a:p>
        </p:txBody>
      </p:sp>
    </p:spTree>
    <p:extLst>
      <p:ext uri="{BB962C8B-B14F-4D97-AF65-F5344CB8AC3E}">
        <p14:creationId xmlns:p14="http://schemas.microsoft.com/office/powerpoint/2010/main" val="20249954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Age Group Responses – </a:t>
            </a:r>
            <a:r>
              <a:rPr lang="en-US" b="1" dirty="0" smtClean="0">
                <a:solidFill>
                  <a:schemeClr val="tx1"/>
                </a:solidFill>
              </a:rPr>
              <a:t>36 -45</a:t>
            </a:r>
            <a:endParaRPr lang="en-US" dirty="0"/>
          </a:p>
        </p:txBody>
      </p:sp>
      <p:sp>
        <p:nvSpPr>
          <p:cNvPr id="3" name="Text Placeholder 2"/>
          <p:cNvSpPr>
            <a:spLocks noGrp="1"/>
          </p:cNvSpPr>
          <p:nvPr>
            <p:ph type="body" idx="1"/>
          </p:nvPr>
        </p:nvSpPr>
        <p:spPr/>
        <p:txBody>
          <a:bodyPr/>
          <a:lstStyle/>
          <a:p>
            <a:r>
              <a:rPr lang="en-US" sz="2400" b="1" dirty="0" smtClean="0">
                <a:solidFill>
                  <a:schemeClr val="tx1"/>
                </a:solidFill>
              </a:rPr>
              <a:t>50% say they have seen 5 or more ballets and 39% say they have seen more than 10</a:t>
            </a:r>
          </a:p>
          <a:p>
            <a:r>
              <a:rPr lang="en-US" sz="2400" b="1" dirty="0" smtClean="0">
                <a:solidFill>
                  <a:schemeClr val="tx1"/>
                </a:solidFill>
              </a:rPr>
              <a:t>Price Point $26 and up </a:t>
            </a:r>
            <a:r>
              <a:rPr lang="en-US" sz="2400" b="1" dirty="0" smtClean="0">
                <a:solidFill>
                  <a:schemeClr val="tx1"/>
                </a:solidFill>
              </a:rPr>
              <a:t>28% </a:t>
            </a:r>
            <a:r>
              <a:rPr lang="en-US" sz="2400" b="1" dirty="0" smtClean="0">
                <a:solidFill>
                  <a:schemeClr val="tx1"/>
                </a:solidFill>
              </a:rPr>
              <a:t>say they would accept any price</a:t>
            </a:r>
          </a:p>
          <a:p>
            <a:r>
              <a:rPr lang="en-US" sz="2400" b="1" dirty="0" smtClean="0">
                <a:solidFill>
                  <a:schemeClr val="tx1"/>
                </a:solidFill>
              </a:rPr>
              <a:t>The Fox and the High are of great interest with 56% saying they are interested in The Atlanta Ballet</a:t>
            </a:r>
          </a:p>
          <a:p>
            <a:r>
              <a:rPr lang="en-US" sz="2400" b="1" dirty="0" smtClean="0">
                <a:solidFill>
                  <a:schemeClr val="tx1"/>
                </a:solidFill>
              </a:rPr>
              <a:t>Location was about 50/50</a:t>
            </a:r>
            <a:endParaRPr lang="en-US" sz="2400" b="1" dirty="0">
              <a:solidFill>
                <a:schemeClr val="tx1"/>
              </a:solidFill>
            </a:endParaRPr>
          </a:p>
        </p:txBody>
      </p:sp>
    </p:spTree>
    <p:extLst>
      <p:ext uri="{BB962C8B-B14F-4D97-AF65-F5344CB8AC3E}">
        <p14:creationId xmlns:p14="http://schemas.microsoft.com/office/powerpoint/2010/main" val="10103433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Age Group Responses – </a:t>
            </a:r>
            <a:r>
              <a:rPr lang="en-US" b="1" dirty="0" smtClean="0">
                <a:solidFill>
                  <a:schemeClr val="tx1"/>
                </a:solidFill>
              </a:rPr>
              <a:t>46-55</a:t>
            </a:r>
            <a:endParaRPr lang="en-US" dirty="0"/>
          </a:p>
        </p:txBody>
      </p:sp>
      <p:sp>
        <p:nvSpPr>
          <p:cNvPr id="3" name="Text Placeholder 2"/>
          <p:cNvSpPr>
            <a:spLocks noGrp="1"/>
          </p:cNvSpPr>
          <p:nvPr>
            <p:ph type="body" idx="1"/>
          </p:nvPr>
        </p:nvSpPr>
        <p:spPr/>
        <p:txBody>
          <a:bodyPr/>
          <a:lstStyle/>
          <a:p>
            <a:r>
              <a:rPr lang="en-US" sz="2400" b="1" dirty="0" smtClean="0">
                <a:solidFill>
                  <a:schemeClr val="tx1"/>
                </a:solidFill>
              </a:rPr>
              <a:t>This age group was divided with people responding they had been to  18+ performances of Ballet and the other half was 0-to 3</a:t>
            </a:r>
          </a:p>
          <a:p>
            <a:r>
              <a:rPr lang="en-US" sz="2400" b="1" dirty="0" smtClean="0">
                <a:solidFill>
                  <a:schemeClr val="tx1"/>
                </a:solidFill>
              </a:rPr>
              <a:t>Not as much of a pattern on price point, it was all over the place</a:t>
            </a:r>
          </a:p>
          <a:p>
            <a:r>
              <a:rPr lang="en-US" sz="2400" b="1" dirty="0" smtClean="0">
                <a:solidFill>
                  <a:schemeClr val="tx1"/>
                </a:solidFill>
              </a:rPr>
              <a:t>Most say the Fox is their preferred venue</a:t>
            </a:r>
          </a:p>
          <a:p>
            <a:r>
              <a:rPr lang="en-US" sz="2400" b="1" dirty="0" smtClean="0">
                <a:solidFill>
                  <a:schemeClr val="tx1"/>
                </a:solidFill>
              </a:rPr>
              <a:t>Likes to stay close to home.</a:t>
            </a:r>
            <a:endParaRPr lang="en-US" sz="2400" b="1" dirty="0">
              <a:solidFill>
                <a:schemeClr val="tx1"/>
              </a:solidFill>
            </a:endParaRPr>
          </a:p>
        </p:txBody>
      </p:sp>
    </p:spTree>
    <p:extLst>
      <p:ext uri="{BB962C8B-B14F-4D97-AF65-F5344CB8AC3E}">
        <p14:creationId xmlns:p14="http://schemas.microsoft.com/office/powerpoint/2010/main" val="23771826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Age Group Responses – </a:t>
            </a:r>
            <a:r>
              <a:rPr lang="en-US" b="1" dirty="0" smtClean="0">
                <a:solidFill>
                  <a:schemeClr val="tx1"/>
                </a:solidFill>
              </a:rPr>
              <a:t>56 - 65</a:t>
            </a:r>
            <a:endParaRPr lang="en-US" dirty="0"/>
          </a:p>
        </p:txBody>
      </p:sp>
      <p:sp>
        <p:nvSpPr>
          <p:cNvPr id="3" name="Text Placeholder 2"/>
          <p:cNvSpPr>
            <a:spLocks noGrp="1"/>
          </p:cNvSpPr>
          <p:nvPr>
            <p:ph type="body" idx="1"/>
          </p:nvPr>
        </p:nvSpPr>
        <p:spPr/>
        <p:txBody>
          <a:bodyPr/>
          <a:lstStyle/>
          <a:p>
            <a:r>
              <a:rPr lang="en-US" sz="2000" b="1" dirty="0" smtClean="0">
                <a:solidFill>
                  <a:schemeClr val="tx1"/>
                </a:solidFill>
              </a:rPr>
              <a:t>Most have seen the Nutcracker but few have seen more than 3 in their lifetime</a:t>
            </a:r>
          </a:p>
          <a:p>
            <a:r>
              <a:rPr lang="en-US" sz="2000" b="1" dirty="0" smtClean="0">
                <a:solidFill>
                  <a:schemeClr val="tx1"/>
                </a:solidFill>
              </a:rPr>
              <a:t>Price point was $36 – 45 but a number of people didn’t respond</a:t>
            </a:r>
          </a:p>
          <a:p>
            <a:r>
              <a:rPr lang="en-US" sz="2000" b="1" dirty="0" smtClean="0">
                <a:solidFill>
                  <a:schemeClr val="tx1"/>
                </a:solidFill>
              </a:rPr>
              <a:t>This age group added The Center for Puppetry Arts as one of their favored venues along with the Fox.</a:t>
            </a:r>
          </a:p>
          <a:p>
            <a:r>
              <a:rPr lang="en-US" sz="2000" b="1" dirty="0" smtClean="0">
                <a:solidFill>
                  <a:schemeClr val="tx1"/>
                </a:solidFill>
              </a:rPr>
              <a:t>This group identified word of month as a major information source</a:t>
            </a:r>
          </a:p>
          <a:p>
            <a:r>
              <a:rPr lang="en-US" sz="2000" b="1" dirty="0" smtClean="0">
                <a:solidFill>
                  <a:schemeClr val="tx1"/>
                </a:solidFill>
              </a:rPr>
              <a:t>Location is very important to this group</a:t>
            </a:r>
            <a:endParaRPr lang="en-US" sz="2000" b="1" dirty="0">
              <a:solidFill>
                <a:schemeClr val="tx1"/>
              </a:solidFill>
            </a:endParaRPr>
          </a:p>
        </p:txBody>
      </p:sp>
    </p:spTree>
    <p:extLst>
      <p:ext uri="{BB962C8B-B14F-4D97-AF65-F5344CB8AC3E}">
        <p14:creationId xmlns:p14="http://schemas.microsoft.com/office/powerpoint/2010/main" val="33256893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Age Group Responses – </a:t>
            </a:r>
            <a:r>
              <a:rPr lang="en-US" b="1" dirty="0" smtClean="0">
                <a:solidFill>
                  <a:schemeClr val="tx1"/>
                </a:solidFill>
              </a:rPr>
              <a:t>66+</a:t>
            </a:r>
            <a:endParaRPr lang="en-US" dirty="0"/>
          </a:p>
        </p:txBody>
      </p:sp>
      <p:sp>
        <p:nvSpPr>
          <p:cNvPr id="3" name="Text Placeholder 2"/>
          <p:cNvSpPr>
            <a:spLocks noGrp="1"/>
          </p:cNvSpPr>
          <p:nvPr>
            <p:ph type="body" idx="1"/>
          </p:nvPr>
        </p:nvSpPr>
        <p:spPr/>
        <p:txBody>
          <a:bodyPr/>
          <a:lstStyle/>
          <a:p>
            <a:r>
              <a:rPr lang="en-US" sz="3200" b="1" dirty="0" smtClean="0"/>
              <a:t>Either seen Ballet frequently or rarely</a:t>
            </a:r>
          </a:p>
          <a:p>
            <a:r>
              <a:rPr lang="en-US" sz="3200" b="1" dirty="0" smtClean="0"/>
              <a:t>Price point is $16 - $35</a:t>
            </a:r>
          </a:p>
          <a:p>
            <a:r>
              <a:rPr lang="en-US" sz="3200" b="1" dirty="0" smtClean="0"/>
              <a:t>Like Musicals at the Fox, the Symphony and Atlanta Ballet</a:t>
            </a:r>
          </a:p>
          <a:p>
            <a:r>
              <a:rPr lang="en-US" sz="3200" b="1" dirty="0" smtClean="0"/>
              <a:t>Want to be close to home</a:t>
            </a:r>
            <a:endParaRPr lang="en-US" sz="3200" b="1" dirty="0"/>
          </a:p>
        </p:txBody>
      </p:sp>
    </p:spTree>
    <p:extLst>
      <p:ext uri="{BB962C8B-B14F-4D97-AF65-F5344CB8AC3E}">
        <p14:creationId xmlns:p14="http://schemas.microsoft.com/office/powerpoint/2010/main" val="14576056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GAB</a:t>
            </a:r>
            <a:endParaRPr lang="en-US" dirty="0"/>
          </a:p>
        </p:txBody>
      </p:sp>
      <p:sp>
        <p:nvSpPr>
          <p:cNvPr id="3" name="Text Placeholder 2"/>
          <p:cNvSpPr>
            <a:spLocks noGrp="1"/>
          </p:cNvSpPr>
          <p:nvPr>
            <p:ph type="body" idx="1"/>
          </p:nvPr>
        </p:nvSpPr>
        <p:spPr/>
        <p:txBody>
          <a:bodyPr/>
          <a:lstStyle/>
          <a:p>
            <a:r>
              <a:rPr lang="en-US" sz="2800" dirty="0" smtClean="0">
                <a:solidFill>
                  <a:schemeClr val="tx1"/>
                </a:solidFill>
              </a:rPr>
              <a:t>58</a:t>
            </a:r>
            <a:r>
              <a:rPr lang="en-US" sz="2800" baseline="30000" dirty="0" smtClean="0">
                <a:solidFill>
                  <a:schemeClr val="tx1"/>
                </a:solidFill>
              </a:rPr>
              <a:t>th</a:t>
            </a:r>
            <a:r>
              <a:rPr lang="en-US" sz="2800" dirty="0" smtClean="0">
                <a:solidFill>
                  <a:schemeClr val="tx1"/>
                </a:solidFill>
              </a:rPr>
              <a:t> Season</a:t>
            </a:r>
          </a:p>
          <a:p>
            <a:r>
              <a:rPr lang="en-US" sz="2800" dirty="0">
                <a:solidFill>
                  <a:schemeClr val="tx1"/>
                </a:solidFill>
              </a:rPr>
              <a:t>	</a:t>
            </a:r>
            <a:r>
              <a:rPr lang="en-US" sz="2800" dirty="0" smtClean="0">
                <a:solidFill>
                  <a:schemeClr val="tx1"/>
                </a:solidFill>
              </a:rPr>
              <a:t>24 member Professional Company</a:t>
            </a:r>
          </a:p>
          <a:p>
            <a:r>
              <a:rPr lang="en-US" sz="2800" dirty="0" smtClean="0">
                <a:solidFill>
                  <a:schemeClr val="tx1"/>
                </a:solidFill>
              </a:rPr>
              <a:t>The School of The Georgia Ballet</a:t>
            </a:r>
          </a:p>
          <a:p>
            <a:r>
              <a:rPr lang="en-US" sz="2800" dirty="0" smtClean="0">
                <a:solidFill>
                  <a:schemeClr val="tx1"/>
                </a:solidFill>
              </a:rPr>
              <a:t>2013 Happenings</a:t>
            </a:r>
            <a:endParaRPr lang="en-US" sz="2800" dirty="0">
              <a:solidFill>
                <a:schemeClr val="tx1"/>
              </a:solidFill>
            </a:endParaRPr>
          </a:p>
        </p:txBody>
      </p:sp>
    </p:spTree>
    <p:extLst>
      <p:ext uri="{BB962C8B-B14F-4D97-AF65-F5344CB8AC3E}">
        <p14:creationId xmlns:p14="http://schemas.microsoft.com/office/powerpoint/2010/main" val="7788767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Typology: Trailers</a:t>
            </a:r>
          </a:p>
        </p:txBody>
      </p:sp>
      <p:pic>
        <p:nvPicPr>
          <p:cNvPr id="111" name="Shape 111" descr="maxresdefault.jpg"/>
          <p:cNvPicPr preferRelativeResize="0"/>
          <p:nvPr/>
        </p:nvPicPr>
        <p:blipFill>
          <a:blip r:embed="rId3">
            <a:alphaModFix/>
          </a:blip>
          <a:stretch>
            <a:fillRect/>
          </a:stretch>
        </p:blipFill>
        <p:spPr>
          <a:xfrm>
            <a:off x="720275" y="1063687"/>
            <a:ext cx="3157423" cy="1776032"/>
          </a:xfrm>
          <a:prstGeom prst="rect">
            <a:avLst/>
          </a:prstGeom>
          <a:noFill/>
          <a:ln>
            <a:noFill/>
          </a:ln>
        </p:spPr>
      </p:pic>
      <p:pic>
        <p:nvPicPr>
          <p:cNvPr id="112" name="Shape 112" descr="Screen Shot 2017-04-17 at 9.42.28 PM.png"/>
          <p:cNvPicPr preferRelativeResize="0"/>
          <p:nvPr/>
        </p:nvPicPr>
        <p:blipFill rotWithShape="1">
          <a:blip r:embed="rId4">
            <a:alphaModFix/>
          </a:blip>
          <a:srcRect l="9027" t="7148" r="7922" b="-4010"/>
          <a:stretch/>
        </p:blipFill>
        <p:spPr>
          <a:xfrm>
            <a:off x="5090350" y="1094374"/>
            <a:ext cx="2996999" cy="1788800"/>
          </a:xfrm>
          <a:prstGeom prst="rect">
            <a:avLst/>
          </a:prstGeom>
          <a:noFill/>
          <a:ln>
            <a:noFill/>
          </a:ln>
        </p:spPr>
      </p:pic>
      <p:pic>
        <p:nvPicPr>
          <p:cNvPr id="113" name="Shape 113" descr="hqdefault.jpg"/>
          <p:cNvPicPr preferRelativeResize="0"/>
          <p:nvPr/>
        </p:nvPicPr>
        <p:blipFill rotWithShape="1">
          <a:blip r:embed="rId5">
            <a:alphaModFix/>
          </a:blip>
          <a:srcRect t="13113" b="11346"/>
          <a:stretch/>
        </p:blipFill>
        <p:spPr>
          <a:xfrm>
            <a:off x="720262" y="2947050"/>
            <a:ext cx="3157428" cy="1788800"/>
          </a:xfrm>
          <a:prstGeom prst="rect">
            <a:avLst/>
          </a:prstGeom>
          <a:noFill/>
          <a:ln>
            <a:noFill/>
          </a:ln>
        </p:spPr>
      </p:pic>
      <p:pic>
        <p:nvPicPr>
          <p:cNvPr id="114" name="Shape 114" descr="hqdefault.jpg"/>
          <p:cNvPicPr preferRelativeResize="0"/>
          <p:nvPr/>
        </p:nvPicPr>
        <p:blipFill rotWithShape="1">
          <a:blip r:embed="rId6">
            <a:alphaModFix/>
          </a:blip>
          <a:srcRect t="11652" b="8755"/>
          <a:stretch/>
        </p:blipFill>
        <p:spPr>
          <a:xfrm>
            <a:off x="5090350" y="2947050"/>
            <a:ext cx="2997000" cy="1788810"/>
          </a:xfrm>
          <a:prstGeom prst="rect">
            <a:avLst/>
          </a:prstGeom>
          <a:noFill/>
          <a:ln>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228600" y="23119"/>
            <a:ext cx="8520600" cy="572700"/>
          </a:xfrm>
          <a:prstGeom prst="rect">
            <a:avLst/>
          </a:prstGeom>
        </p:spPr>
        <p:txBody>
          <a:bodyPr lIns="91425" tIns="91425" rIns="91425" bIns="91425" anchor="t" anchorCtr="0">
            <a:noAutofit/>
          </a:bodyPr>
          <a:lstStyle/>
          <a:p>
            <a:pPr lvl="0" rtl="0">
              <a:spcBef>
                <a:spcPts val="0"/>
              </a:spcBef>
              <a:buNone/>
            </a:pPr>
            <a:r>
              <a:rPr lang="en" b="1" dirty="0">
                <a:solidFill>
                  <a:schemeClr val="tx1"/>
                </a:solidFill>
              </a:rPr>
              <a:t>How might we...</a:t>
            </a:r>
          </a:p>
        </p:txBody>
      </p:sp>
      <p:sp>
        <p:nvSpPr>
          <p:cNvPr id="120" name="Shape 120"/>
          <p:cNvSpPr txBox="1">
            <a:spLocks noGrp="1"/>
          </p:cNvSpPr>
          <p:nvPr>
            <p:ph type="body" idx="1"/>
          </p:nvPr>
        </p:nvSpPr>
        <p:spPr>
          <a:xfrm>
            <a:off x="-33867" y="800100"/>
            <a:ext cx="8763000" cy="4343400"/>
          </a:xfrm>
          <a:prstGeom prst="rect">
            <a:avLst/>
          </a:prstGeom>
        </p:spPr>
        <p:txBody>
          <a:bodyPr lIns="91425" tIns="91425" rIns="91425" bIns="91425" anchor="t" anchorCtr="0">
            <a:noAutofit/>
          </a:bodyPr>
          <a:lstStyle/>
          <a:p>
            <a:pPr marL="228600" lvl="0"/>
            <a:r>
              <a:rPr lang="en" sz="2800" b="1" dirty="0" smtClean="0">
                <a:solidFill>
                  <a:schemeClr val="tx1"/>
                </a:solidFill>
              </a:rPr>
              <a:t>1.use </a:t>
            </a:r>
            <a:r>
              <a:rPr lang="en" sz="2800" b="1" dirty="0">
                <a:solidFill>
                  <a:schemeClr val="tx1"/>
                </a:solidFill>
              </a:rPr>
              <a:t>the existing social media structure to properly advertise the </a:t>
            </a:r>
            <a:r>
              <a:rPr lang="en" sz="2800" b="1" dirty="0" smtClean="0">
                <a:solidFill>
                  <a:schemeClr val="tx1"/>
                </a:solidFill>
              </a:rPr>
              <a:t>ballet?</a:t>
            </a:r>
            <a:br>
              <a:rPr lang="en" sz="2800" b="1" dirty="0" smtClean="0">
                <a:solidFill>
                  <a:schemeClr val="tx1"/>
                </a:solidFill>
              </a:rPr>
            </a:br>
            <a:r>
              <a:rPr lang="en" sz="2800" b="1" dirty="0" smtClean="0">
                <a:solidFill>
                  <a:schemeClr val="tx1"/>
                </a:solidFill>
              </a:rPr>
              <a:t>2. separate/distinguish </a:t>
            </a:r>
            <a:r>
              <a:rPr lang="en" sz="2800" b="1" dirty="0">
                <a:solidFill>
                  <a:schemeClr val="tx1"/>
                </a:solidFill>
              </a:rPr>
              <a:t>the school from the company? </a:t>
            </a:r>
            <a:r>
              <a:rPr lang="en" sz="2800" b="1" dirty="0" smtClean="0">
                <a:solidFill>
                  <a:schemeClr val="tx1"/>
                </a:solidFill>
              </a:rPr>
              <a:t/>
            </a:r>
            <a:br>
              <a:rPr lang="en" sz="2800" b="1" dirty="0" smtClean="0">
                <a:solidFill>
                  <a:schemeClr val="tx1"/>
                </a:solidFill>
              </a:rPr>
            </a:br>
            <a:r>
              <a:rPr lang="en" sz="2800" b="1" dirty="0" smtClean="0">
                <a:solidFill>
                  <a:schemeClr val="tx1"/>
                </a:solidFill>
              </a:rPr>
              <a:t>3. better </a:t>
            </a:r>
            <a:r>
              <a:rPr lang="en" sz="2800" b="1" dirty="0">
                <a:solidFill>
                  <a:schemeClr val="tx1"/>
                </a:solidFill>
              </a:rPr>
              <a:t>advertise to interested </a:t>
            </a:r>
            <a:r>
              <a:rPr lang="en" sz="2800" b="1" dirty="0" smtClean="0">
                <a:solidFill>
                  <a:schemeClr val="tx1"/>
                </a:solidFill>
              </a:rPr>
              <a:t>audiences?</a:t>
            </a:r>
            <a:br>
              <a:rPr lang="en" sz="2800" b="1" dirty="0" smtClean="0">
                <a:solidFill>
                  <a:schemeClr val="tx1"/>
                </a:solidFill>
              </a:rPr>
            </a:br>
            <a:r>
              <a:rPr lang="en" sz="2800" b="1" dirty="0" smtClean="0">
                <a:solidFill>
                  <a:schemeClr val="tx1"/>
                </a:solidFill>
              </a:rPr>
              <a:t>4. make ballet more interesting to non-users?</a:t>
            </a:r>
            <a:br>
              <a:rPr lang="en" sz="2800" b="1" dirty="0" smtClean="0">
                <a:solidFill>
                  <a:schemeClr val="tx1"/>
                </a:solidFill>
              </a:rPr>
            </a:br>
            <a:r>
              <a:rPr lang="en" sz="2800" b="1" dirty="0" smtClean="0">
                <a:solidFill>
                  <a:schemeClr val="tx1"/>
                </a:solidFill>
              </a:rPr>
              <a:t>5. get </a:t>
            </a:r>
            <a:r>
              <a:rPr lang="en" sz="2800" b="1" dirty="0">
                <a:solidFill>
                  <a:schemeClr val="tx1"/>
                </a:solidFill>
              </a:rPr>
              <a:t>men interested in </a:t>
            </a:r>
            <a:r>
              <a:rPr lang="en" sz="2800" b="1" dirty="0" smtClean="0">
                <a:solidFill>
                  <a:schemeClr val="tx1"/>
                </a:solidFill>
              </a:rPr>
              <a:t>ballet?</a:t>
            </a:r>
            <a:br>
              <a:rPr lang="en" sz="2800" b="1" dirty="0" smtClean="0">
                <a:solidFill>
                  <a:schemeClr val="tx1"/>
                </a:solidFill>
              </a:rPr>
            </a:br>
            <a:r>
              <a:rPr lang="en" sz="2800" b="1" dirty="0">
                <a:solidFill>
                  <a:schemeClr val="tx1"/>
                </a:solidFill>
              </a:rPr>
              <a:t>6. make ballet seem more exciting and </a:t>
            </a:r>
            <a:r>
              <a:rPr lang="en" sz="2800" b="1" dirty="0">
                <a:solidFill>
                  <a:srgbClr val="FF0000"/>
                </a:solidFill>
              </a:rPr>
              <a:t>less boring?</a:t>
            </a:r>
            <a:br>
              <a:rPr lang="en" sz="2800" b="1" dirty="0">
                <a:solidFill>
                  <a:srgbClr val="FF0000"/>
                </a:solidFill>
              </a:rPr>
            </a:br>
            <a:r>
              <a:rPr lang="en" sz="2800" b="1" dirty="0" smtClean="0">
                <a:solidFill>
                  <a:srgbClr val="FF0000"/>
                </a:solidFill>
              </a:rPr>
              <a:t/>
            </a:r>
            <a:br>
              <a:rPr lang="en" sz="2800" b="1" dirty="0" smtClean="0">
                <a:solidFill>
                  <a:srgbClr val="FF0000"/>
                </a:solidFill>
              </a:rPr>
            </a:br>
            <a:endParaRPr lang="en" sz="2800" b="1" dirty="0">
              <a:solidFill>
                <a:srgbClr val="FF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09550"/>
            <a:ext cx="8520600" cy="572700"/>
          </a:xfrm>
        </p:spPr>
        <p:txBody>
          <a:bodyPr/>
          <a:lstStyle/>
          <a:p>
            <a:r>
              <a:rPr lang="en" dirty="0"/>
              <a:t>How might we...</a:t>
            </a:r>
            <a:endParaRPr lang="en-US" dirty="0"/>
          </a:p>
        </p:txBody>
      </p:sp>
      <p:sp>
        <p:nvSpPr>
          <p:cNvPr id="3" name="Text Placeholder 2"/>
          <p:cNvSpPr>
            <a:spLocks noGrp="1"/>
          </p:cNvSpPr>
          <p:nvPr>
            <p:ph type="body" idx="1"/>
          </p:nvPr>
        </p:nvSpPr>
        <p:spPr>
          <a:xfrm>
            <a:off x="228600" y="1200150"/>
            <a:ext cx="8520600" cy="3416400"/>
          </a:xfrm>
        </p:spPr>
        <p:txBody>
          <a:bodyPr/>
          <a:lstStyle/>
          <a:p>
            <a:pPr lvl="0"/>
            <a:r>
              <a:rPr lang="en" sz="2800" b="1" dirty="0" smtClean="0">
                <a:solidFill>
                  <a:schemeClr val="tx1"/>
                </a:solidFill>
              </a:rPr>
              <a:t>7</a:t>
            </a:r>
            <a:r>
              <a:rPr lang="en" sz="2800" b="1" dirty="0">
                <a:solidFill>
                  <a:schemeClr val="tx1"/>
                </a:solidFill>
              </a:rPr>
              <a:t>. utilize the popularity of the Nutcracker to draw a crowd to future performances?</a:t>
            </a:r>
            <a:br>
              <a:rPr lang="en" sz="2800" b="1" dirty="0">
                <a:solidFill>
                  <a:schemeClr val="tx1"/>
                </a:solidFill>
              </a:rPr>
            </a:br>
            <a:r>
              <a:rPr lang="en" sz="2800" b="1" dirty="0">
                <a:solidFill>
                  <a:schemeClr val="tx1"/>
                </a:solidFill>
              </a:rPr>
              <a:t>8. use social media to grab new viewers?</a:t>
            </a:r>
            <a:br>
              <a:rPr lang="en" sz="2800" b="1" dirty="0">
                <a:solidFill>
                  <a:schemeClr val="tx1"/>
                </a:solidFill>
              </a:rPr>
            </a:br>
            <a:r>
              <a:rPr lang="en" sz="2800" b="1" dirty="0">
                <a:solidFill>
                  <a:schemeClr val="tx1"/>
                </a:solidFill>
              </a:rPr>
              <a:t>9. use other art outlets to advertise for the company?</a:t>
            </a:r>
            <a:br>
              <a:rPr lang="en" sz="2800" b="1" dirty="0">
                <a:solidFill>
                  <a:schemeClr val="tx1"/>
                </a:solidFill>
              </a:rPr>
            </a:br>
            <a:r>
              <a:rPr lang="en" sz="2800" b="1" dirty="0">
                <a:solidFill>
                  <a:schemeClr val="tx1"/>
                </a:solidFill>
              </a:rPr>
              <a:t>10. use the other art forms as inspiration and to draw a new type of audience?</a:t>
            </a:r>
          </a:p>
          <a:p>
            <a:endParaRPr lang="en-US" dirty="0"/>
          </a:p>
        </p:txBody>
      </p:sp>
    </p:spTree>
    <p:extLst>
      <p:ext uri="{BB962C8B-B14F-4D97-AF65-F5344CB8AC3E}">
        <p14:creationId xmlns:p14="http://schemas.microsoft.com/office/powerpoint/2010/main" val="25881912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AH Haw Moments</a:t>
            </a:r>
            <a:endParaRPr lang="en-US" b="1" dirty="0"/>
          </a:p>
        </p:txBody>
      </p:sp>
      <p:sp>
        <p:nvSpPr>
          <p:cNvPr id="3" name="Text Placeholder 2"/>
          <p:cNvSpPr>
            <a:spLocks noGrp="1"/>
          </p:cNvSpPr>
          <p:nvPr>
            <p:ph type="body" idx="1"/>
          </p:nvPr>
        </p:nvSpPr>
        <p:spPr/>
        <p:txBody>
          <a:bodyPr/>
          <a:lstStyle/>
          <a:p>
            <a:r>
              <a:rPr lang="en-US" sz="2400" b="1" dirty="0" smtClean="0">
                <a:solidFill>
                  <a:schemeClr val="tx1"/>
                </a:solidFill>
              </a:rPr>
              <a:t>We thought we had nailed the differentiation between the school and the company</a:t>
            </a:r>
          </a:p>
          <a:p>
            <a:r>
              <a:rPr lang="en-US" sz="2400" b="1" dirty="0" smtClean="0">
                <a:solidFill>
                  <a:schemeClr val="tx1"/>
                </a:solidFill>
              </a:rPr>
              <a:t>We had given up on the 36-45 age group but…..</a:t>
            </a:r>
          </a:p>
          <a:p>
            <a:r>
              <a:rPr lang="en-US" sz="2400" b="1" dirty="0"/>
              <a:t>	</a:t>
            </a:r>
            <a:r>
              <a:rPr lang="en-US" sz="2400" b="1" dirty="0">
                <a:solidFill>
                  <a:schemeClr val="tx1"/>
                </a:solidFill>
              </a:rPr>
              <a:t>50% say they have seen 5 or more ballets and 39% say they have seen more than 10</a:t>
            </a:r>
          </a:p>
          <a:p>
            <a:endParaRPr lang="en-US" sz="2400" b="1" dirty="0" smtClean="0"/>
          </a:p>
          <a:p>
            <a:endParaRPr lang="en-US" sz="2400" b="1" dirty="0"/>
          </a:p>
        </p:txBody>
      </p:sp>
    </p:spTree>
    <p:extLst>
      <p:ext uri="{BB962C8B-B14F-4D97-AF65-F5344CB8AC3E}">
        <p14:creationId xmlns:p14="http://schemas.microsoft.com/office/powerpoint/2010/main" val="2038943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4"/>
        <p:cNvGrpSpPr/>
        <p:nvPr/>
      </p:nvGrpSpPr>
      <p:grpSpPr>
        <a:xfrm>
          <a:off x="0" y="0"/>
          <a:ext cx="0" cy="0"/>
          <a:chOff x="0" y="0"/>
          <a:chExt cx="0" cy="0"/>
        </a:xfrm>
      </p:grpSpPr>
      <p:sp>
        <p:nvSpPr>
          <p:cNvPr id="125" name="Shape 125"/>
          <p:cNvSpPr txBox="1">
            <a:spLocks noGrp="1"/>
          </p:cNvSpPr>
          <p:nvPr>
            <p:ph type="ctrTitle"/>
          </p:nvPr>
        </p:nvSpPr>
        <p:spPr>
          <a:xfrm>
            <a:off x="510450" y="1257300"/>
            <a:ext cx="8123100" cy="1588500"/>
          </a:xfrm>
          <a:prstGeom prst="rect">
            <a:avLst/>
          </a:prstGeom>
        </p:spPr>
        <p:txBody>
          <a:bodyPr lIns="91425" tIns="91425" rIns="91425" bIns="91425" anchor="b" anchorCtr="0">
            <a:noAutofit/>
          </a:bodyPr>
          <a:lstStyle/>
          <a:p>
            <a:pPr lvl="0" rtl="0">
              <a:spcBef>
                <a:spcPts val="0"/>
              </a:spcBef>
              <a:buNone/>
            </a:pPr>
            <a:r>
              <a:rPr lang="en" sz="3600">
                <a:solidFill>
                  <a:srgbClr val="000000"/>
                </a:solidFill>
              </a:rPr>
              <a:t>Solutions</a:t>
            </a:r>
          </a:p>
        </p:txBody>
      </p:sp>
      <p:sp>
        <p:nvSpPr>
          <p:cNvPr id="126" name="Shape 126"/>
          <p:cNvSpPr txBox="1">
            <a:spLocks noGrp="1"/>
          </p:cNvSpPr>
          <p:nvPr>
            <p:ph type="subTitle" idx="1"/>
          </p:nvPr>
        </p:nvSpPr>
        <p:spPr>
          <a:xfrm>
            <a:off x="510450" y="3182312"/>
            <a:ext cx="8123100" cy="630000"/>
          </a:xfrm>
          <a:prstGeom prst="rect">
            <a:avLst/>
          </a:prstGeom>
        </p:spPr>
        <p:txBody>
          <a:bodyPr lIns="91425" tIns="91425" rIns="91425" bIns="91425" anchor="t" anchorCtr="0">
            <a:noAutofit/>
          </a:bodyPr>
          <a:lstStyle/>
          <a:p>
            <a:pPr lvl="0" rtl="0">
              <a:spcBef>
                <a:spcPts val="0"/>
              </a:spcBef>
              <a:buNone/>
            </a:pPr>
            <a:endParaRPr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3943350"/>
            <a:ext cx="2743200" cy="1078992"/>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b="1" dirty="0">
                <a:solidFill>
                  <a:schemeClr val="tx1"/>
                </a:solidFill>
              </a:rPr>
              <a:t>Strategic Seasonal Layout</a:t>
            </a:r>
          </a:p>
        </p:txBody>
      </p:sp>
      <p:sp>
        <p:nvSpPr>
          <p:cNvPr id="132" name="Shape 132"/>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228600" rtl="0">
              <a:spcBef>
                <a:spcPts val="0"/>
              </a:spcBef>
              <a:buChar char="-"/>
            </a:pPr>
            <a:r>
              <a:rPr lang="en" sz="2800" dirty="0">
                <a:solidFill>
                  <a:schemeClr val="tx1"/>
                </a:solidFill>
              </a:rPr>
              <a:t>The most attended show of the season is the Nutcracker</a:t>
            </a:r>
          </a:p>
          <a:p>
            <a:pPr marL="457200" lvl="0" indent="-228600" rtl="0">
              <a:spcBef>
                <a:spcPts val="0"/>
              </a:spcBef>
              <a:buChar char="-"/>
            </a:pPr>
            <a:r>
              <a:rPr lang="en" sz="2800" dirty="0">
                <a:solidFill>
                  <a:schemeClr val="tx1"/>
                </a:solidFill>
              </a:rPr>
              <a:t>Strategically plan for the next show in the season to have more modern content in order to entice audience members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3943350"/>
            <a:ext cx="2743200" cy="1078992"/>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6"/>
        <p:cNvGrpSpPr/>
        <p:nvPr/>
      </p:nvGrpSpPr>
      <p:grpSpPr>
        <a:xfrm>
          <a:off x="0" y="0"/>
          <a:ext cx="0" cy="0"/>
          <a:chOff x="0" y="0"/>
          <a:chExt cx="0" cy="0"/>
        </a:xfrm>
      </p:grpSpPr>
      <p:sp>
        <p:nvSpPr>
          <p:cNvPr id="137" name="Shape 137"/>
          <p:cNvSpPr txBox="1">
            <a:spLocks noGrp="1"/>
          </p:cNvSpPr>
          <p:nvPr>
            <p:ph type="ctrTitle"/>
          </p:nvPr>
        </p:nvSpPr>
        <p:spPr>
          <a:xfrm>
            <a:off x="381000" y="133350"/>
            <a:ext cx="8123100" cy="933450"/>
          </a:xfrm>
          <a:prstGeom prst="rect">
            <a:avLst/>
          </a:prstGeom>
        </p:spPr>
        <p:txBody>
          <a:bodyPr lIns="91425" tIns="91425" rIns="91425" bIns="91425" anchor="b" anchorCtr="0">
            <a:noAutofit/>
          </a:bodyPr>
          <a:lstStyle/>
          <a:p>
            <a:pPr lvl="0" rtl="0">
              <a:spcBef>
                <a:spcPts val="0"/>
              </a:spcBef>
              <a:buNone/>
            </a:pPr>
            <a:r>
              <a:rPr lang="en" sz="3600" dirty="0">
                <a:solidFill>
                  <a:srgbClr val="000000"/>
                </a:solidFill>
              </a:rPr>
              <a:t>Website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742950"/>
            <a:ext cx="5786438" cy="462915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Company</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742950"/>
            <a:ext cx="5691188" cy="4552950"/>
          </a:xfrm>
          <a:prstGeom prst="rect">
            <a:avLst/>
          </a:prstGeom>
        </p:spPr>
      </p:pic>
    </p:spTree>
    <p:extLst>
      <p:ext uri="{BB962C8B-B14F-4D97-AF65-F5344CB8AC3E}">
        <p14:creationId xmlns:p14="http://schemas.microsoft.com/office/powerpoint/2010/main" val="3394892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Website</a:t>
            </a:r>
            <a:endParaRPr lang="en-US" dirty="0"/>
          </a:p>
        </p:txBody>
      </p:sp>
      <p:sp>
        <p:nvSpPr>
          <p:cNvPr id="3" name="Text Placeholder 2"/>
          <p:cNvSpPr>
            <a:spLocks noGrp="1"/>
          </p:cNvSpPr>
          <p:nvPr>
            <p:ph type="body" idx="1"/>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438150"/>
            <a:ext cx="6072188" cy="4857750"/>
          </a:xfrm>
          <a:prstGeom prst="rect">
            <a:avLst/>
          </a:prstGeom>
        </p:spPr>
      </p:pic>
    </p:spTree>
    <p:extLst>
      <p:ext uri="{BB962C8B-B14F-4D97-AF65-F5344CB8AC3E}">
        <p14:creationId xmlns:p14="http://schemas.microsoft.com/office/powerpoint/2010/main" val="7438006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5"/>
        <p:cNvGrpSpPr/>
        <p:nvPr/>
      </p:nvGrpSpPr>
      <p:grpSpPr>
        <a:xfrm>
          <a:off x="0" y="0"/>
          <a:ext cx="0" cy="0"/>
          <a:chOff x="0" y="0"/>
          <a:chExt cx="0" cy="0"/>
        </a:xfrm>
      </p:grpSpPr>
      <p:sp>
        <p:nvSpPr>
          <p:cNvPr id="156" name="Shape 156"/>
          <p:cNvSpPr txBox="1">
            <a:spLocks noGrp="1"/>
          </p:cNvSpPr>
          <p:nvPr>
            <p:ph type="ctrTitle"/>
          </p:nvPr>
        </p:nvSpPr>
        <p:spPr>
          <a:xfrm>
            <a:off x="152400" y="209550"/>
            <a:ext cx="8123100" cy="628650"/>
          </a:xfrm>
          <a:prstGeom prst="rect">
            <a:avLst/>
          </a:prstGeom>
        </p:spPr>
        <p:txBody>
          <a:bodyPr lIns="91425" tIns="91425" rIns="91425" bIns="91425" anchor="b" anchorCtr="0">
            <a:noAutofit/>
          </a:bodyPr>
          <a:lstStyle/>
          <a:p>
            <a:pPr lvl="0" rtl="0">
              <a:spcBef>
                <a:spcPts val="0"/>
              </a:spcBef>
              <a:buNone/>
            </a:pPr>
            <a:r>
              <a:rPr lang="en" sz="3600" dirty="0">
                <a:solidFill>
                  <a:srgbClr val="000000"/>
                </a:solidFill>
              </a:rPr>
              <a:t>Facebook</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4155" y="209550"/>
            <a:ext cx="13144500" cy="52578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 Georgia Tech Project</a:t>
            </a:r>
            <a:endParaRPr lang="en-US" dirty="0"/>
          </a:p>
        </p:txBody>
      </p:sp>
      <p:sp>
        <p:nvSpPr>
          <p:cNvPr id="3" name="Text Placeholder 2"/>
          <p:cNvSpPr>
            <a:spLocks noGrp="1"/>
          </p:cNvSpPr>
          <p:nvPr>
            <p:ph type="body" idx="1"/>
          </p:nvPr>
        </p:nvSpPr>
        <p:spPr/>
        <p:txBody>
          <a:bodyPr/>
          <a:lstStyle/>
          <a:p>
            <a:r>
              <a:rPr lang="en-US" sz="3600" dirty="0" smtClean="0">
                <a:solidFill>
                  <a:schemeClr val="tx1"/>
                </a:solidFill>
              </a:rPr>
              <a:t>Three Parts to the Project</a:t>
            </a:r>
            <a:br>
              <a:rPr lang="en-US" sz="3600" dirty="0" smtClean="0">
                <a:solidFill>
                  <a:schemeClr val="tx1"/>
                </a:solidFill>
              </a:rPr>
            </a:br>
            <a:r>
              <a:rPr lang="en-US" sz="3600" dirty="0" smtClean="0">
                <a:solidFill>
                  <a:schemeClr val="tx1"/>
                </a:solidFill>
              </a:rPr>
              <a:t>	</a:t>
            </a:r>
            <a:r>
              <a:rPr lang="en-US" sz="3200" dirty="0" smtClean="0">
                <a:solidFill>
                  <a:schemeClr val="tx1"/>
                </a:solidFill>
              </a:rPr>
              <a:t>Observation</a:t>
            </a:r>
          </a:p>
          <a:p>
            <a:r>
              <a:rPr lang="en-US" sz="3600" dirty="0">
                <a:solidFill>
                  <a:schemeClr val="tx1"/>
                </a:solidFill>
              </a:rPr>
              <a:t>	</a:t>
            </a:r>
            <a:r>
              <a:rPr lang="en-US" sz="3600" dirty="0" smtClean="0">
                <a:solidFill>
                  <a:schemeClr val="tx1"/>
                </a:solidFill>
              </a:rPr>
              <a:t>Interview</a:t>
            </a:r>
          </a:p>
          <a:p>
            <a:r>
              <a:rPr lang="en-US" sz="3600" dirty="0">
                <a:solidFill>
                  <a:schemeClr val="tx1"/>
                </a:solidFill>
              </a:rPr>
              <a:t>	</a:t>
            </a:r>
            <a:r>
              <a:rPr lang="en-US" sz="3600" dirty="0" smtClean="0">
                <a:solidFill>
                  <a:schemeClr val="tx1"/>
                </a:solidFill>
              </a:rPr>
              <a:t>Provide solutions</a:t>
            </a:r>
          </a:p>
          <a:p>
            <a:r>
              <a:rPr lang="en-US" dirty="0"/>
              <a:t>	</a:t>
            </a:r>
            <a:endParaRPr lang="en-US" dirty="0" smtClean="0"/>
          </a:p>
          <a:p>
            <a:endParaRPr lang="en-US" dirty="0"/>
          </a:p>
          <a:p>
            <a:endParaRPr lang="en-US" dirty="0" smtClean="0"/>
          </a:p>
          <a:p>
            <a:endParaRPr lang="en-US" dirty="0"/>
          </a:p>
          <a:p>
            <a:endParaRPr lang="en-US" dirty="0" smtClean="0"/>
          </a:p>
          <a:p>
            <a:r>
              <a:rPr lang="en-US" dirty="0" smtClean="0"/>
              <a:t>Initial Interview with Executive Director</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3943350"/>
            <a:ext cx="2743200" cy="1078992"/>
          </a:xfrm>
          <a:prstGeom prst="rect">
            <a:avLst/>
          </a:prstGeom>
        </p:spPr>
      </p:pic>
    </p:spTree>
    <p:extLst>
      <p:ext uri="{BB962C8B-B14F-4D97-AF65-F5344CB8AC3E}">
        <p14:creationId xmlns:p14="http://schemas.microsoft.com/office/powerpoint/2010/main" val="24114263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pPr algn="ctr"/>
            <a:r>
              <a:rPr lang="en-US" sz="4400" dirty="0" smtClean="0">
                <a:solidFill>
                  <a:schemeClr val="tx1"/>
                </a:solidFill>
              </a:rPr>
              <a:t>Thank you  and are there any questions</a:t>
            </a:r>
            <a:endParaRPr lang="en-US" sz="4400" dirty="0">
              <a:solidFill>
                <a:schemeClr val="tx1"/>
              </a:solidFill>
            </a:endParaRPr>
          </a:p>
        </p:txBody>
      </p:sp>
    </p:spTree>
    <p:extLst>
      <p:ext uri="{BB962C8B-B14F-4D97-AF65-F5344CB8AC3E}">
        <p14:creationId xmlns:p14="http://schemas.microsoft.com/office/powerpoint/2010/main" val="37344653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b="1" dirty="0"/>
              <a:t>Initial </a:t>
            </a:r>
            <a:r>
              <a:rPr lang="en" b="1" dirty="0" smtClean="0"/>
              <a:t>Insights From GAB Interview</a:t>
            </a:r>
            <a:endParaRPr lang="en" b="1" dirty="0"/>
          </a:p>
        </p:txBody>
      </p:sp>
      <p:sp>
        <p:nvSpPr>
          <p:cNvPr id="66" name="Shape 66"/>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228600" rtl="0">
              <a:spcBef>
                <a:spcPts val="0"/>
              </a:spcBef>
              <a:buChar char="-"/>
            </a:pPr>
            <a:r>
              <a:rPr lang="en" dirty="0">
                <a:solidFill>
                  <a:schemeClr val="tx1"/>
                </a:solidFill>
              </a:rPr>
              <a:t>The Nutcracker is the most attended show by a significant margin due to it being a holiday tradition for many families</a:t>
            </a:r>
          </a:p>
          <a:p>
            <a:pPr marL="457200" lvl="0" indent="-228600" rtl="0">
              <a:spcBef>
                <a:spcPts val="0"/>
              </a:spcBef>
              <a:buChar char="-"/>
            </a:pPr>
            <a:r>
              <a:rPr lang="en" dirty="0">
                <a:solidFill>
                  <a:schemeClr val="tx1"/>
                </a:solidFill>
              </a:rPr>
              <a:t>Audience members are the most engaged by the skill and dedication of the dancers, however, the intrigue they hold for the dancer’s skills does not necessarily translate into a connection with the dancer or the subject of the show </a:t>
            </a:r>
          </a:p>
          <a:p>
            <a:pPr marL="457200" lvl="0" indent="-228600" rtl="0">
              <a:spcBef>
                <a:spcPts val="0"/>
              </a:spcBef>
              <a:buChar char="-"/>
            </a:pPr>
            <a:r>
              <a:rPr lang="en" dirty="0">
                <a:solidFill>
                  <a:schemeClr val="tx1"/>
                </a:solidFill>
              </a:rPr>
              <a:t>The line between the company and the school are often blurred in the eyes of the audience</a:t>
            </a:r>
          </a:p>
          <a:p>
            <a:pPr lvl="0" rtl="0">
              <a:spcBef>
                <a:spcPts val="0"/>
              </a:spcBef>
              <a:buNone/>
            </a:pPr>
            <a:endParaRP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320562" y="123250"/>
            <a:ext cx="8520600" cy="572700"/>
          </a:xfrm>
          <a:prstGeom prst="rect">
            <a:avLst/>
          </a:prstGeom>
        </p:spPr>
        <p:txBody>
          <a:bodyPr lIns="91425" tIns="91425" rIns="91425" bIns="91425" anchor="t" anchorCtr="0">
            <a:noAutofit/>
          </a:bodyPr>
          <a:lstStyle/>
          <a:p>
            <a:pPr lvl="0">
              <a:spcBef>
                <a:spcPts val="0"/>
              </a:spcBef>
              <a:buNone/>
            </a:pPr>
            <a:r>
              <a:rPr lang="en"/>
              <a:t>Typology: Other Ballets in Georgia</a:t>
            </a:r>
          </a:p>
        </p:txBody>
      </p:sp>
      <p:graphicFrame>
        <p:nvGraphicFramePr>
          <p:cNvPr id="95" name="Shape 95"/>
          <p:cNvGraphicFramePr/>
          <p:nvPr>
            <p:extLst>
              <p:ext uri="{D42A27DB-BD31-4B8C-83A1-F6EECF244321}">
                <p14:modId xmlns:p14="http://schemas.microsoft.com/office/powerpoint/2010/main" val="1440685450"/>
              </p:ext>
            </p:extLst>
          </p:nvPr>
        </p:nvGraphicFramePr>
        <p:xfrm>
          <a:off x="169375" y="924325"/>
          <a:ext cx="8671800" cy="4142180"/>
        </p:xfrm>
        <a:graphic>
          <a:graphicData uri="http://schemas.openxmlformats.org/drawingml/2006/table">
            <a:tbl>
              <a:tblPr>
                <a:noFill/>
                <a:tableStyleId>{5DA45FAE-2625-4AA8-92B4-85A638119F9F}</a:tableStyleId>
              </a:tblPr>
              <a:tblGrid>
                <a:gridCol w="1083975"/>
                <a:gridCol w="1083975"/>
                <a:gridCol w="1083975"/>
                <a:gridCol w="1074500"/>
                <a:gridCol w="1093450"/>
                <a:gridCol w="1083975"/>
                <a:gridCol w="1083975"/>
                <a:gridCol w="1083975"/>
              </a:tblGrid>
              <a:tr h="380500">
                <a:tc>
                  <a:txBody>
                    <a:bodyPr/>
                    <a:lstStyle/>
                    <a:p>
                      <a:pPr lvl="0">
                        <a:spcBef>
                          <a:spcPts val="0"/>
                        </a:spcBef>
                        <a:buNone/>
                      </a:pPr>
                      <a:endParaRPr sz="1200" dirty="0"/>
                    </a:p>
                  </a:txBody>
                  <a:tcPr marL="91425" marR="91425" marT="91425" marB="91425"/>
                </a:tc>
                <a:tc>
                  <a:txBody>
                    <a:bodyPr/>
                    <a:lstStyle/>
                    <a:p>
                      <a:pPr lvl="0">
                        <a:spcBef>
                          <a:spcPts val="0"/>
                        </a:spcBef>
                        <a:buNone/>
                      </a:pPr>
                      <a:r>
                        <a:rPr lang="en" sz="1200"/>
                        <a:t>The Georgia Ballet</a:t>
                      </a:r>
                    </a:p>
                  </a:txBody>
                  <a:tcPr marL="91425" marR="91425" marT="91425" marB="91425"/>
                </a:tc>
                <a:tc>
                  <a:txBody>
                    <a:bodyPr/>
                    <a:lstStyle/>
                    <a:p>
                      <a:pPr lvl="0">
                        <a:spcBef>
                          <a:spcPts val="0"/>
                        </a:spcBef>
                        <a:buNone/>
                      </a:pPr>
                      <a:r>
                        <a:rPr lang="en" sz="1200"/>
                        <a:t>Atlanta Ballet</a:t>
                      </a:r>
                    </a:p>
                  </a:txBody>
                  <a:tcPr marL="91425" marR="91425" marT="91425" marB="91425"/>
                </a:tc>
                <a:tc>
                  <a:txBody>
                    <a:bodyPr/>
                    <a:lstStyle/>
                    <a:p>
                      <a:pPr lvl="0">
                        <a:spcBef>
                          <a:spcPts val="0"/>
                        </a:spcBef>
                        <a:buNone/>
                      </a:pPr>
                      <a:r>
                        <a:rPr lang="en" sz="1200"/>
                        <a:t>Gwinnett Ballet Theatre</a:t>
                      </a:r>
                    </a:p>
                  </a:txBody>
                  <a:tcPr marL="91425" marR="91425" marT="91425" marB="91425"/>
                </a:tc>
                <a:tc>
                  <a:txBody>
                    <a:bodyPr/>
                    <a:lstStyle/>
                    <a:p>
                      <a:pPr lvl="0">
                        <a:spcBef>
                          <a:spcPts val="0"/>
                        </a:spcBef>
                        <a:buNone/>
                      </a:pPr>
                      <a:r>
                        <a:rPr lang="en" sz="1200"/>
                        <a:t>Northeast Atlanta Ballet</a:t>
                      </a:r>
                    </a:p>
                  </a:txBody>
                  <a:tcPr marL="91425" marR="91425" marT="91425" marB="91425"/>
                </a:tc>
                <a:tc>
                  <a:txBody>
                    <a:bodyPr/>
                    <a:lstStyle/>
                    <a:p>
                      <a:pPr lvl="0">
                        <a:spcBef>
                          <a:spcPts val="0"/>
                        </a:spcBef>
                        <a:buNone/>
                      </a:pPr>
                      <a:r>
                        <a:rPr lang="en" sz="1200"/>
                        <a:t>Gainesville Ballet</a:t>
                      </a:r>
                    </a:p>
                  </a:txBody>
                  <a:tcPr marL="91425" marR="91425" marT="91425" marB="91425"/>
                </a:tc>
                <a:tc>
                  <a:txBody>
                    <a:bodyPr/>
                    <a:lstStyle/>
                    <a:p>
                      <a:pPr lvl="0">
                        <a:spcBef>
                          <a:spcPts val="0"/>
                        </a:spcBef>
                        <a:buNone/>
                      </a:pPr>
                      <a:r>
                        <a:rPr lang="en" sz="1200"/>
                        <a:t>Golden Isles Ballet Company</a:t>
                      </a:r>
                    </a:p>
                  </a:txBody>
                  <a:tcPr marL="91425" marR="91425" marT="91425" marB="91425"/>
                </a:tc>
                <a:tc>
                  <a:txBody>
                    <a:bodyPr/>
                    <a:lstStyle/>
                    <a:p>
                      <a:pPr lvl="0">
                        <a:spcBef>
                          <a:spcPts val="0"/>
                        </a:spcBef>
                        <a:buNone/>
                      </a:pPr>
                      <a:r>
                        <a:rPr lang="en" sz="1200"/>
                        <a:t>Ballet Theater South</a:t>
                      </a:r>
                    </a:p>
                  </a:txBody>
                  <a:tcPr marL="91425" marR="91425" marT="91425" marB="91425"/>
                </a:tc>
              </a:tr>
              <a:tr h="380500">
                <a:tc>
                  <a:txBody>
                    <a:bodyPr/>
                    <a:lstStyle/>
                    <a:p>
                      <a:pPr lvl="0">
                        <a:spcBef>
                          <a:spcPts val="0"/>
                        </a:spcBef>
                        <a:buNone/>
                      </a:pPr>
                      <a:r>
                        <a:rPr lang="en" sz="1200"/>
                        <a:t>Ballet School</a:t>
                      </a:r>
                    </a:p>
                  </a:txBody>
                  <a:tcPr marL="91425" marR="91425" marT="91425" marB="91425"/>
                </a:tc>
                <a:tc>
                  <a:txBody>
                    <a:bodyPr/>
                    <a:lstStyle/>
                    <a:p>
                      <a:pPr lvl="0">
                        <a:spcBef>
                          <a:spcPts val="0"/>
                        </a:spcBef>
                        <a:buNone/>
                      </a:pPr>
                      <a:endParaRPr sz="1200" dirty="0"/>
                    </a:p>
                  </a:txBody>
                  <a:tcPr marL="91425" marR="91425" marT="91425" marB="91425">
                    <a:solidFill>
                      <a:schemeClr val="lt2"/>
                    </a:solidFill>
                  </a:tcPr>
                </a:tc>
                <a:tc>
                  <a:txBody>
                    <a:bodyPr/>
                    <a:lstStyle/>
                    <a:p>
                      <a:pPr lvl="0">
                        <a:spcBef>
                          <a:spcPts val="0"/>
                        </a:spcBef>
                        <a:buNone/>
                      </a:pPr>
                      <a:endParaRPr sz="1200" dirty="0"/>
                    </a:p>
                  </a:txBody>
                  <a:tcPr marL="91425" marR="91425" marT="91425" marB="91425">
                    <a:solidFill>
                      <a:schemeClr val="lt2"/>
                    </a:solidFill>
                  </a:tcPr>
                </a:tc>
                <a:tc>
                  <a:txBody>
                    <a:bodyPr/>
                    <a:lstStyle/>
                    <a:p>
                      <a:pPr lvl="0">
                        <a:spcBef>
                          <a:spcPts val="0"/>
                        </a:spcBef>
                        <a:buNone/>
                      </a:pPr>
                      <a:endParaRPr sz="1200" dirty="0"/>
                    </a:p>
                  </a:txBody>
                  <a:tcPr marL="91425" marR="91425" marT="91425" marB="91425">
                    <a:solidFill>
                      <a:schemeClr val="lt2"/>
                    </a:solidFill>
                  </a:tcPr>
                </a:tc>
                <a:tc>
                  <a:txBody>
                    <a:bodyPr/>
                    <a:lstStyle/>
                    <a:p>
                      <a:pPr lvl="0">
                        <a:spcBef>
                          <a:spcPts val="0"/>
                        </a:spcBef>
                        <a:buNone/>
                      </a:pPr>
                      <a:endParaRPr sz="1200" dirty="0"/>
                    </a:p>
                  </a:txBody>
                  <a:tcPr marL="91425" marR="91425" marT="91425" marB="91425">
                    <a:solidFill>
                      <a:schemeClr val="lt2"/>
                    </a:solidFill>
                  </a:tcPr>
                </a:tc>
                <a:tc>
                  <a:txBody>
                    <a:bodyPr/>
                    <a:lstStyle/>
                    <a:p>
                      <a:pPr lvl="0">
                        <a:spcBef>
                          <a:spcPts val="0"/>
                        </a:spcBef>
                        <a:buNone/>
                      </a:pPr>
                      <a:endParaRPr sz="1200" dirty="0"/>
                    </a:p>
                  </a:txBody>
                  <a:tcPr marL="91425" marR="91425" marT="91425" marB="91425">
                    <a:solidFill>
                      <a:schemeClr val="lt2"/>
                    </a:solidFill>
                  </a:tcPr>
                </a:tc>
                <a:tc>
                  <a:txBody>
                    <a:bodyPr/>
                    <a:lstStyle/>
                    <a:p>
                      <a:pPr lvl="0">
                        <a:spcBef>
                          <a:spcPts val="0"/>
                        </a:spcBef>
                        <a:buNone/>
                      </a:pPr>
                      <a:endParaRPr sz="1200" dirty="0"/>
                    </a:p>
                  </a:txBody>
                  <a:tcPr marL="91425" marR="91425" marT="91425" marB="91425">
                    <a:solidFill>
                      <a:schemeClr val="l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sz="1200" dirty="0"/>
                    </a:p>
                  </a:txBody>
                  <a:tcPr marL="91425" marR="91425" marT="91425" marB="91425">
                    <a:solidFill>
                      <a:schemeClr val="lt2"/>
                    </a:solidFill>
                  </a:tcPr>
                </a:tc>
              </a:tr>
              <a:tr h="380500">
                <a:tc>
                  <a:txBody>
                    <a:bodyPr/>
                    <a:lstStyle/>
                    <a:p>
                      <a:pPr lvl="0">
                        <a:spcBef>
                          <a:spcPts val="0"/>
                        </a:spcBef>
                        <a:buNone/>
                      </a:pPr>
                      <a:r>
                        <a:rPr lang="en" sz="1200"/>
                        <a:t>Company</a:t>
                      </a:r>
                    </a:p>
                  </a:txBody>
                  <a:tcPr marL="91425" marR="91425" marT="91425" marB="91425"/>
                </a:tc>
                <a:tc>
                  <a:txBody>
                    <a:bodyPr/>
                    <a:lstStyle/>
                    <a:p>
                      <a:pPr lvl="0">
                        <a:spcBef>
                          <a:spcPts val="0"/>
                        </a:spcBef>
                        <a:buNone/>
                      </a:pPr>
                      <a:endParaRPr sz="1200" dirty="0"/>
                    </a:p>
                  </a:txBody>
                  <a:tcPr marL="91425" marR="91425" marT="91425" marB="91425">
                    <a:solidFill>
                      <a:schemeClr val="lt2"/>
                    </a:solidFill>
                  </a:tcPr>
                </a:tc>
                <a:tc>
                  <a:txBody>
                    <a:bodyPr/>
                    <a:lstStyle/>
                    <a:p>
                      <a:pPr lvl="0">
                        <a:spcBef>
                          <a:spcPts val="0"/>
                        </a:spcBef>
                        <a:buNone/>
                      </a:pPr>
                      <a:endParaRPr sz="1200" dirty="0"/>
                    </a:p>
                  </a:txBody>
                  <a:tcPr marL="91425" marR="91425" marT="91425" marB="91425">
                    <a:solidFill>
                      <a:schemeClr val="l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Pre- Professional</a:t>
                      </a:r>
                    </a:p>
                    <a:p>
                      <a:pPr lvl="0">
                        <a:spcBef>
                          <a:spcPts val="0"/>
                        </a:spcBef>
                        <a:buNone/>
                      </a:pPr>
                      <a:endParaRPr sz="1200" dirty="0"/>
                    </a:p>
                  </a:txBody>
                  <a:tcPr marL="91425" marR="91425" marT="91425" marB="91425">
                    <a:solidFill>
                      <a:schemeClr val="l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Pre- Professional</a:t>
                      </a:r>
                    </a:p>
                    <a:p>
                      <a:pPr lvl="0">
                        <a:spcBef>
                          <a:spcPts val="0"/>
                        </a:spcBef>
                        <a:buNone/>
                      </a:pPr>
                      <a:endParaRPr sz="1200" dirty="0"/>
                    </a:p>
                  </a:txBody>
                  <a:tcPr marL="91425" marR="91425" marT="91425" marB="91425">
                    <a:solidFill>
                      <a:schemeClr val="l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Pre- Professional</a:t>
                      </a:r>
                    </a:p>
                  </a:txBody>
                  <a:tcPr marL="91425" marR="91425" marT="91425" marB="91425">
                    <a:solidFill>
                      <a:schemeClr val="lt2"/>
                    </a:solidFill>
                  </a:tcPr>
                </a:tc>
                <a:tc>
                  <a:txBody>
                    <a:bodyPr/>
                    <a:lstStyle/>
                    <a:p>
                      <a:pPr lvl="0">
                        <a:spcBef>
                          <a:spcPts val="0"/>
                        </a:spcBef>
                        <a:buNone/>
                      </a:pPr>
                      <a:endParaRPr sz="1200" dirty="0"/>
                    </a:p>
                  </a:txBody>
                  <a:tcPr marL="91425" marR="91425" marT="91425" marB="91425"/>
                </a:tc>
                <a:tc>
                  <a:txBody>
                    <a:bodyPr/>
                    <a:lstStyle/>
                    <a:p>
                      <a:pPr lvl="0">
                        <a:spcBef>
                          <a:spcPts val="0"/>
                        </a:spcBef>
                        <a:buNone/>
                      </a:pPr>
                      <a:endParaRPr sz="1200" dirty="0"/>
                    </a:p>
                  </a:txBody>
                  <a:tcPr marL="91425" marR="91425" marT="91425" marB="91425"/>
                </a:tc>
              </a:tr>
              <a:tr h="380500">
                <a:tc>
                  <a:txBody>
                    <a:bodyPr/>
                    <a:lstStyle/>
                    <a:p>
                      <a:pPr lvl="0" rtl="0">
                        <a:spcBef>
                          <a:spcPts val="0"/>
                        </a:spcBef>
                        <a:buNone/>
                      </a:pPr>
                      <a:r>
                        <a:rPr lang="en" sz="1200"/>
                        <a:t>Nutcracker</a:t>
                      </a:r>
                    </a:p>
                  </a:txBody>
                  <a:tcPr marL="91425" marR="91425" marT="91425" marB="91425"/>
                </a:tc>
                <a:tc>
                  <a:txBody>
                    <a:bodyPr/>
                    <a:lstStyle/>
                    <a:p>
                      <a:pPr lvl="0">
                        <a:spcBef>
                          <a:spcPts val="0"/>
                        </a:spcBef>
                        <a:buNone/>
                      </a:pPr>
                      <a:endParaRPr sz="1200" dirty="0"/>
                    </a:p>
                  </a:txBody>
                  <a:tcPr marL="91425" marR="91425" marT="91425" marB="91425">
                    <a:solidFill>
                      <a:schemeClr val="lt2"/>
                    </a:solidFill>
                  </a:tcPr>
                </a:tc>
                <a:tc>
                  <a:txBody>
                    <a:bodyPr/>
                    <a:lstStyle/>
                    <a:p>
                      <a:pPr lvl="0">
                        <a:spcBef>
                          <a:spcPts val="0"/>
                        </a:spcBef>
                        <a:buNone/>
                      </a:pPr>
                      <a:endParaRPr sz="1200" dirty="0"/>
                    </a:p>
                  </a:txBody>
                  <a:tcPr marL="91425" marR="91425" marT="91425" marB="91425">
                    <a:solidFill>
                      <a:schemeClr val="lt2"/>
                    </a:solidFill>
                  </a:tcPr>
                </a:tc>
                <a:tc>
                  <a:txBody>
                    <a:bodyPr/>
                    <a:lstStyle/>
                    <a:p>
                      <a:pPr lvl="0">
                        <a:spcBef>
                          <a:spcPts val="0"/>
                        </a:spcBef>
                        <a:buNone/>
                      </a:pPr>
                      <a:endParaRPr sz="1200" dirty="0"/>
                    </a:p>
                  </a:txBody>
                  <a:tcPr marL="91425" marR="91425" marT="91425" marB="91425">
                    <a:solidFill>
                      <a:schemeClr val="lt2"/>
                    </a:solidFill>
                  </a:tcPr>
                </a:tc>
                <a:tc>
                  <a:txBody>
                    <a:bodyPr/>
                    <a:lstStyle/>
                    <a:p>
                      <a:pPr lvl="0">
                        <a:spcBef>
                          <a:spcPts val="0"/>
                        </a:spcBef>
                        <a:buNone/>
                      </a:pPr>
                      <a:endParaRPr sz="1200" dirty="0"/>
                    </a:p>
                  </a:txBody>
                  <a:tcPr marL="91425" marR="91425" marT="91425" marB="91425"/>
                </a:tc>
                <a:tc>
                  <a:txBody>
                    <a:bodyPr/>
                    <a:lstStyle/>
                    <a:p>
                      <a:pPr lvl="0">
                        <a:spcBef>
                          <a:spcPts val="0"/>
                        </a:spcBef>
                        <a:buNone/>
                      </a:pPr>
                      <a:r>
                        <a:rPr lang="en" sz="1200"/>
                        <a:t>N/A</a:t>
                      </a:r>
                    </a:p>
                  </a:txBody>
                  <a:tcPr marL="91425" marR="91425" marT="91425" marB="91425"/>
                </a:tc>
                <a:tc>
                  <a:txBody>
                    <a:bodyPr/>
                    <a:lstStyle/>
                    <a:p>
                      <a:pPr lvl="0">
                        <a:spcBef>
                          <a:spcPts val="0"/>
                        </a:spcBef>
                        <a:buNone/>
                      </a:pPr>
                      <a:endParaRPr sz="1200" dirty="0"/>
                    </a:p>
                  </a:txBody>
                  <a:tcPr marL="91425" marR="91425" marT="91425" marB="91425"/>
                </a:tc>
                <a:tc>
                  <a:txBody>
                    <a:bodyPr/>
                    <a:lstStyle/>
                    <a:p>
                      <a:pPr lvl="0">
                        <a:spcBef>
                          <a:spcPts val="0"/>
                        </a:spcBef>
                        <a:buNone/>
                      </a:pPr>
                      <a:endParaRPr sz="1200" dirty="0"/>
                    </a:p>
                  </a:txBody>
                  <a:tcPr marL="91425" marR="91425" marT="91425" marB="91425"/>
                </a:tc>
              </a:tr>
              <a:tr h="380500">
                <a:tc>
                  <a:txBody>
                    <a:bodyPr/>
                    <a:lstStyle/>
                    <a:p>
                      <a:pPr lvl="0">
                        <a:spcBef>
                          <a:spcPts val="0"/>
                        </a:spcBef>
                        <a:buNone/>
                      </a:pPr>
                      <a:r>
                        <a:rPr lang="en" sz="1200"/>
                        <a:t>Facebook</a:t>
                      </a:r>
                    </a:p>
                  </a:txBody>
                  <a:tcPr marL="91425" marR="91425" marT="91425" marB="91425"/>
                </a:tc>
                <a:tc>
                  <a:txBody>
                    <a:bodyPr/>
                    <a:lstStyle/>
                    <a:p>
                      <a:pPr lvl="0">
                        <a:spcBef>
                          <a:spcPts val="0"/>
                        </a:spcBef>
                        <a:buNone/>
                      </a:pPr>
                      <a:endParaRPr sz="1200" dirty="0"/>
                    </a:p>
                  </a:txBody>
                  <a:tcPr marL="91425" marR="91425" marT="91425" marB="91425">
                    <a:solidFill>
                      <a:schemeClr val="lt2"/>
                    </a:solidFill>
                  </a:tcPr>
                </a:tc>
                <a:tc>
                  <a:txBody>
                    <a:bodyPr/>
                    <a:lstStyle/>
                    <a:p>
                      <a:pPr lvl="0">
                        <a:spcBef>
                          <a:spcPts val="0"/>
                        </a:spcBef>
                        <a:buNone/>
                      </a:pPr>
                      <a:endParaRPr sz="1200" dirty="0"/>
                    </a:p>
                  </a:txBody>
                  <a:tcPr marL="91425" marR="91425" marT="91425" marB="91425">
                    <a:solidFill>
                      <a:schemeClr val="lt2"/>
                    </a:solidFill>
                  </a:tcPr>
                </a:tc>
                <a:tc>
                  <a:txBody>
                    <a:bodyPr/>
                    <a:lstStyle/>
                    <a:p>
                      <a:pPr lvl="0">
                        <a:spcBef>
                          <a:spcPts val="0"/>
                        </a:spcBef>
                        <a:buNone/>
                      </a:pPr>
                      <a:endParaRPr sz="1200" dirty="0"/>
                    </a:p>
                  </a:txBody>
                  <a:tcPr marL="91425" marR="91425" marT="91425" marB="91425">
                    <a:solidFill>
                      <a:schemeClr val="lt2"/>
                    </a:solidFill>
                  </a:tcPr>
                </a:tc>
                <a:tc>
                  <a:txBody>
                    <a:bodyPr/>
                    <a:lstStyle/>
                    <a:p>
                      <a:pPr lvl="0">
                        <a:spcBef>
                          <a:spcPts val="0"/>
                        </a:spcBef>
                        <a:buNone/>
                      </a:pPr>
                      <a:endParaRPr sz="1200" dirty="0"/>
                    </a:p>
                  </a:txBody>
                  <a:tcPr marL="91425" marR="91425" marT="91425" marB="91425">
                    <a:solidFill>
                      <a:schemeClr val="lt2"/>
                    </a:solidFill>
                  </a:tcPr>
                </a:tc>
                <a:tc>
                  <a:txBody>
                    <a:bodyPr/>
                    <a:lstStyle/>
                    <a:p>
                      <a:pPr lvl="0">
                        <a:spcBef>
                          <a:spcPts val="0"/>
                        </a:spcBef>
                        <a:buNone/>
                      </a:pPr>
                      <a:endParaRPr sz="1200" dirty="0"/>
                    </a:p>
                  </a:txBody>
                  <a:tcPr marL="91425" marR="91425" marT="91425" marB="91425">
                    <a:solidFill>
                      <a:schemeClr val="lt2"/>
                    </a:solidFill>
                  </a:tcPr>
                </a:tc>
                <a:tc>
                  <a:txBody>
                    <a:bodyPr/>
                    <a:lstStyle/>
                    <a:p>
                      <a:pPr lvl="0">
                        <a:spcBef>
                          <a:spcPts val="0"/>
                        </a:spcBef>
                        <a:buNone/>
                      </a:pPr>
                      <a:endParaRPr sz="1200" dirty="0"/>
                    </a:p>
                  </a:txBody>
                  <a:tcPr marL="91425" marR="91425" marT="91425" marB="91425">
                    <a:solidFill>
                      <a:schemeClr val="lt2"/>
                    </a:solidFill>
                  </a:tcPr>
                </a:tc>
                <a:tc>
                  <a:txBody>
                    <a:bodyPr/>
                    <a:lstStyle/>
                    <a:p>
                      <a:pPr lvl="0">
                        <a:spcBef>
                          <a:spcPts val="0"/>
                        </a:spcBef>
                        <a:buNone/>
                      </a:pPr>
                      <a:endParaRPr sz="1200" dirty="0"/>
                    </a:p>
                  </a:txBody>
                  <a:tcPr marL="91425" marR="91425" marT="91425" marB="91425">
                    <a:solidFill>
                      <a:schemeClr val="lt2"/>
                    </a:solidFill>
                  </a:tcPr>
                </a:tc>
              </a:tr>
              <a:tr h="380500">
                <a:tc>
                  <a:txBody>
                    <a:bodyPr/>
                    <a:lstStyle/>
                    <a:p>
                      <a:pPr lvl="0">
                        <a:spcBef>
                          <a:spcPts val="0"/>
                        </a:spcBef>
                        <a:buNone/>
                      </a:pPr>
                      <a:r>
                        <a:rPr lang="en" sz="1200"/>
                        <a:t>Instagram</a:t>
                      </a:r>
                    </a:p>
                  </a:txBody>
                  <a:tcPr marL="91425" marR="91425" marT="91425" marB="91425"/>
                </a:tc>
                <a:tc>
                  <a:txBody>
                    <a:bodyPr/>
                    <a:lstStyle/>
                    <a:p>
                      <a:pPr lvl="0">
                        <a:spcBef>
                          <a:spcPts val="0"/>
                        </a:spcBef>
                        <a:buNone/>
                      </a:pPr>
                      <a:endParaRPr sz="1200" dirty="0"/>
                    </a:p>
                  </a:txBody>
                  <a:tcPr marL="91425" marR="91425" marT="91425" marB="91425">
                    <a:solidFill>
                      <a:schemeClr val="lt2"/>
                    </a:solidFill>
                  </a:tcPr>
                </a:tc>
                <a:tc>
                  <a:txBody>
                    <a:bodyPr/>
                    <a:lstStyle/>
                    <a:p>
                      <a:pPr lvl="0">
                        <a:spcBef>
                          <a:spcPts val="0"/>
                        </a:spcBef>
                        <a:buNone/>
                      </a:pPr>
                      <a:endParaRPr sz="1200" dirty="0"/>
                    </a:p>
                  </a:txBody>
                  <a:tcPr marL="91425" marR="91425" marT="91425" marB="91425">
                    <a:solidFill>
                      <a:schemeClr val="lt2"/>
                    </a:solidFill>
                  </a:tcPr>
                </a:tc>
                <a:tc>
                  <a:txBody>
                    <a:bodyPr/>
                    <a:lstStyle/>
                    <a:p>
                      <a:pPr lvl="0">
                        <a:spcBef>
                          <a:spcPts val="0"/>
                        </a:spcBef>
                        <a:buNone/>
                      </a:pPr>
                      <a:endParaRPr sz="1200" dirty="0"/>
                    </a:p>
                  </a:txBody>
                  <a:tcPr marL="91425" marR="91425" marT="91425" marB="91425"/>
                </a:tc>
                <a:tc>
                  <a:txBody>
                    <a:bodyPr/>
                    <a:lstStyle/>
                    <a:p>
                      <a:pPr lvl="0">
                        <a:spcBef>
                          <a:spcPts val="0"/>
                        </a:spcBef>
                        <a:buNone/>
                      </a:pPr>
                      <a:endParaRPr sz="1200" dirty="0"/>
                    </a:p>
                  </a:txBody>
                  <a:tcPr marL="91425" marR="91425" marT="91425" marB="91425"/>
                </a:tc>
                <a:tc>
                  <a:txBody>
                    <a:bodyPr/>
                    <a:lstStyle/>
                    <a:p>
                      <a:pPr lvl="0">
                        <a:spcBef>
                          <a:spcPts val="0"/>
                        </a:spcBef>
                        <a:buNone/>
                      </a:pPr>
                      <a:endParaRPr sz="1200" dirty="0"/>
                    </a:p>
                  </a:txBody>
                  <a:tcPr marL="91425" marR="91425" marT="91425" marB="91425"/>
                </a:tc>
                <a:tc>
                  <a:txBody>
                    <a:bodyPr/>
                    <a:lstStyle/>
                    <a:p>
                      <a:pPr lvl="0">
                        <a:spcBef>
                          <a:spcPts val="0"/>
                        </a:spcBef>
                        <a:buNone/>
                      </a:pPr>
                      <a:endParaRPr sz="1200" dirty="0"/>
                    </a:p>
                  </a:txBody>
                  <a:tcPr marL="91425" marR="91425" marT="91425" marB="91425"/>
                </a:tc>
                <a:tc>
                  <a:txBody>
                    <a:bodyPr/>
                    <a:lstStyle/>
                    <a:p>
                      <a:pPr lvl="0">
                        <a:spcBef>
                          <a:spcPts val="0"/>
                        </a:spcBef>
                        <a:buNone/>
                      </a:pPr>
                      <a:endParaRPr sz="1200" dirty="0"/>
                    </a:p>
                  </a:txBody>
                  <a:tcPr marL="91425" marR="91425" marT="91425" marB="91425"/>
                </a:tc>
              </a:tr>
              <a:tr h="396200">
                <a:tc>
                  <a:txBody>
                    <a:bodyPr/>
                    <a:lstStyle/>
                    <a:p>
                      <a:pPr lvl="0">
                        <a:spcBef>
                          <a:spcPts val="0"/>
                        </a:spcBef>
                        <a:buNone/>
                      </a:pPr>
                      <a:r>
                        <a:rPr lang="en" sz="1200"/>
                        <a:t>Twitter</a:t>
                      </a:r>
                    </a:p>
                  </a:txBody>
                  <a:tcPr marL="91425" marR="91425" marT="91425" marB="91425"/>
                </a:tc>
                <a:tc>
                  <a:txBody>
                    <a:bodyPr/>
                    <a:lstStyle/>
                    <a:p>
                      <a:pPr lvl="0">
                        <a:spcBef>
                          <a:spcPts val="0"/>
                        </a:spcBef>
                        <a:buNone/>
                      </a:pPr>
                      <a:endParaRPr sz="1200" dirty="0"/>
                    </a:p>
                  </a:txBody>
                  <a:tcPr marL="91425" marR="91425" marT="91425" marB="91425">
                    <a:solidFill>
                      <a:schemeClr val="lt2"/>
                    </a:solidFill>
                  </a:tcPr>
                </a:tc>
                <a:tc>
                  <a:txBody>
                    <a:bodyPr/>
                    <a:lstStyle/>
                    <a:p>
                      <a:pPr lvl="0">
                        <a:spcBef>
                          <a:spcPts val="0"/>
                        </a:spcBef>
                        <a:buNone/>
                      </a:pPr>
                      <a:endParaRPr sz="1200" dirty="0"/>
                    </a:p>
                  </a:txBody>
                  <a:tcPr marL="91425" marR="91425" marT="91425" marB="91425">
                    <a:solidFill>
                      <a:schemeClr val="lt2"/>
                    </a:solidFill>
                  </a:tcPr>
                </a:tc>
                <a:tc>
                  <a:txBody>
                    <a:bodyPr/>
                    <a:lstStyle/>
                    <a:p>
                      <a:pPr lvl="0">
                        <a:spcBef>
                          <a:spcPts val="0"/>
                        </a:spcBef>
                        <a:buNone/>
                      </a:pPr>
                      <a:endParaRPr sz="1200" dirty="0"/>
                    </a:p>
                  </a:txBody>
                  <a:tcPr marL="91425" marR="91425" marT="91425" marB="91425">
                    <a:solidFill>
                      <a:schemeClr val="lt2"/>
                    </a:solidFill>
                  </a:tcPr>
                </a:tc>
                <a:tc>
                  <a:txBody>
                    <a:bodyPr/>
                    <a:lstStyle/>
                    <a:p>
                      <a:pPr lvl="0">
                        <a:spcBef>
                          <a:spcPts val="0"/>
                        </a:spcBef>
                        <a:buNone/>
                      </a:pPr>
                      <a:endParaRPr sz="1200" dirty="0"/>
                    </a:p>
                  </a:txBody>
                  <a:tcPr marL="91425" marR="91425" marT="91425" marB="91425">
                    <a:solidFill>
                      <a:schemeClr val="lt2"/>
                    </a:solidFill>
                  </a:tcPr>
                </a:tc>
                <a:tc>
                  <a:txBody>
                    <a:bodyPr/>
                    <a:lstStyle/>
                    <a:p>
                      <a:pPr lvl="0">
                        <a:spcBef>
                          <a:spcPts val="0"/>
                        </a:spcBef>
                        <a:buNone/>
                      </a:pPr>
                      <a:endParaRPr sz="1200" dirty="0"/>
                    </a:p>
                  </a:txBody>
                  <a:tcPr marL="91425" marR="91425" marT="91425" marB="91425"/>
                </a:tc>
                <a:tc>
                  <a:txBody>
                    <a:bodyPr/>
                    <a:lstStyle/>
                    <a:p>
                      <a:pPr lvl="0">
                        <a:spcBef>
                          <a:spcPts val="0"/>
                        </a:spcBef>
                        <a:buNone/>
                      </a:pPr>
                      <a:endParaRPr sz="1200" dirty="0"/>
                    </a:p>
                  </a:txBody>
                  <a:tcPr marL="91425" marR="91425" marT="91425" marB="91425"/>
                </a:tc>
                <a:tc>
                  <a:txBody>
                    <a:bodyPr/>
                    <a:lstStyle/>
                    <a:p>
                      <a:pPr lvl="0">
                        <a:spcBef>
                          <a:spcPts val="0"/>
                        </a:spcBef>
                        <a:buNone/>
                      </a:pPr>
                      <a:endParaRPr sz="1200" dirty="0"/>
                    </a:p>
                  </a:txBody>
                  <a:tcPr marL="91425" marR="91425" marT="91425" marB="91425"/>
                </a:tc>
              </a:tr>
              <a:tr h="380500">
                <a:tc>
                  <a:txBody>
                    <a:bodyPr/>
                    <a:lstStyle/>
                    <a:p>
                      <a:pPr lvl="0">
                        <a:spcBef>
                          <a:spcPts val="0"/>
                        </a:spcBef>
                        <a:buNone/>
                      </a:pPr>
                      <a:r>
                        <a:rPr lang="en" sz="1200"/>
                        <a:t>Youtube</a:t>
                      </a:r>
                    </a:p>
                  </a:txBody>
                  <a:tcPr marL="91425" marR="91425" marT="91425" marB="91425"/>
                </a:tc>
                <a:tc>
                  <a:txBody>
                    <a:bodyPr/>
                    <a:lstStyle/>
                    <a:p>
                      <a:pPr lvl="0">
                        <a:spcBef>
                          <a:spcPts val="0"/>
                        </a:spcBef>
                        <a:buNone/>
                      </a:pPr>
                      <a:endParaRPr sz="1200" dirty="0"/>
                    </a:p>
                  </a:txBody>
                  <a:tcPr marL="91425" marR="91425" marT="91425" marB="91425">
                    <a:solidFill>
                      <a:schemeClr val="lt2"/>
                    </a:solidFill>
                  </a:tcPr>
                </a:tc>
                <a:tc>
                  <a:txBody>
                    <a:bodyPr/>
                    <a:lstStyle/>
                    <a:p>
                      <a:pPr lvl="0">
                        <a:spcBef>
                          <a:spcPts val="0"/>
                        </a:spcBef>
                        <a:buNone/>
                      </a:pPr>
                      <a:endParaRPr sz="1200" dirty="0"/>
                    </a:p>
                  </a:txBody>
                  <a:tcPr marL="91425" marR="91425" marT="91425" marB="91425">
                    <a:solidFill>
                      <a:schemeClr val="lt2"/>
                    </a:solidFill>
                  </a:tcPr>
                </a:tc>
                <a:tc>
                  <a:txBody>
                    <a:bodyPr/>
                    <a:lstStyle/>
                    <a:p>
                      <a:pPr lvl="0">
                        <a:spcBef>
                          <a:spcPts val="0"/>
                        </a:spcBef>
                        <a:buNone/>
                      </a:pPr>
                      <a:endParaRPr sz="1200" dirty="0"/>
                    </a:p>
                  </a:txBody>
                  <a:tcPr marL="91425" marR="91425" marT="91425" marB="91425"/>
                </a:tc>
                <a:tc>
                  <a:txBody>
                    <a:bodyPr/>
                    <a:lstStyle/>
                    <a:p>
                      <a:pPr lvl="0">
                        <a:spcBef>
                          <a:spcPts val="0"/>
                        </a:spcBef>
                        <a:buNone/>
                      </a:pPr>
                      <a:endParaRPr sz="1200" dirty="0"/>
                    </a:p>
                  </a:txBody>
                  <a:tcPr marL="91425" marR="91425" marT="91425" marB="91425"/>
                </a:tc>
                <a:tc>
                  <a:txBody>
                    <a:bodyPr/>
                    <a:lstStyle/>
                    <a:p>
                      <a:pPr lvl="0">
                        <a:spcBef>
                          <a:spcPts val="0"/>
                        </a:spcBef>
                        <a:buNone/>
                      </a:pPr>
                      <a:endParaRPr sz="1200" dirty="0"/>
                    </a:p>
                  </a:txBody>
                  <a:tcPr marL="91425" marR="91425" marT="91425" marB="91425"/>
                </a:tc>
                <a:tc>
                  <a:txBody>
                    <a:bodyPr/>
                    <a:lstStyle/>
                    <a:p>
                      <a:pPr lvl="0">
                        <a:spcBef>
                          <a:spcPts val="0"/>
                        </a:spcBef>
                        <a:buNone/>
                      </a:pPr>
                      <a:endParaRPr sz="1200" dirty="0"/>
                    </a:p>
                  </a:txBody>
                  <a:tcPr marL="91425" marR="91425" marT="91425" marB="91425"/>
                </a:tc>
                <a:tc>
                  <a:txBody>
                    <a:bodyPr/>
                    <a:lstStyle/>
                    <a:p>
                      <a:pPr lvl="0">
                        <a:spcBef>
                          <a:spcPts val="0"/>
                        </a:spcBef>
                        <a:buNone/>
                      </a:pPr>
                      <a:endParaRPr sz="1200" dirty="0"/>
                    </a:p>
                  </a:txBody>
                  <a:tcPr marL="91425" marR="91425" marT="91425" marB="91425"/>
                </a:tc>
              </a:tr>
              <a:tr h="380500">
                <a:tc>
                  <a:txBody>
                    <a:bodyPr/>
                    <a:lstStyle/>
                    <a:p>
                      <a:pPr lvl="0">
                        <a:spcBef>
                          <a:spcPts val="0"/>
                        </a:spcBef>
                        <a:buNone/>
                      </a:pPr>
                      <a:r>
                        <a:rPr lang="en" sz="1200"/>
                        <a:t>Yelp</a:t>
                      </a:r>
                    </a:p>
                  </a:txBody>
                  <a:tcPr marL="91425" marR="91425" marT="91425" marB="91425"/>
                </a:tc>
                <a:tc>
                  <a:txBody>
                    <a:bodyPr/>
                    <a:lstStyle/>
                    <a:p>
                      <a:pPr lvl="0">
                        <a:spcBef>
                          <a:spcPts val="0"/>
                        </a:spcBef>
                        <a:buNone/>
                      </a:pPr>
                      <a:endParaRPr sz="1200" dirty="0"/>
                    </a:p>
                  </a:txBody>
                  <a:tcPr marL="91425" marR="91425" marT="91425" marB="91425">
                    <a:solidFill>
                      <a:schemeClr val="lt2"/>
                    </a:solidFill>
                  </a:tcPr>
                </a:tc>
                <a:tc>
                  <a:txBody>
                    <a:bodyPr/>
                    <a:lstStyle/>
                    <a:p>
                      <a:pPr lvl="0">
                        <a:spcBef>
                          <a:spcPts val="0"/>
                        </a:spcBef>
                        <a:buNone/>
                      </a:pPr>
                      <a:endParaRPr sz="1200" dirty="0"/>
                    </a:p>
                  </a:txBody>
                  <a:tcPr marL="91425" marR="91425" marT="91425" marB="91425">
                    <a:solidFill>
                      <a:schemeClr val="lt2"/>
                    </a:solidFill>
                  </a:tcPr>
                </a:tc>
                <a:tc>
                  <a:txBody>
                    <a:bodyPr/>
                    <a:lstStyle/>
                    <a:p>
                      <a:pPr lvl="0">
                        <a:spcBef>
                          <a:spcPts val="0"/>
                        </a:spcBef>
                        <a:buNone/>
                      </a:pPr>
                      <a:endParaRPr sz="1200" dirty="0"/>
                    </a:p>
                  </a:txBody>
                  <a:tcPr marL="91425" marR="91425" marT="91425" marB="91425"/>
                </a:tc>
                <a:tc>
                  <a:txBody>
                    <a:bodyPr/>
                    <a:lstStyle/>
                    <a:p>
                      <a:pPr lvl="0">
                        <a:spcBef>
                          <a:spcPts val="0"/>
                        </a:spcBef>
                        <a:buNone/>
                      </a:pPr>
                      <a:endParaRPr sz="1200" dirty="0"/>
                    </a:p>
                  </a:txBody>
                  <a:tcPr marL="91425" marR="91425" marT="91425" marB="91425"/>
                </a:tc>
                <a:tc>
                  <a:txBody>
                    <a:bodyPr/>
                    <a:lstStyle/>
                    <a:p>
                      <a:pPr lvl="0">
                        <a:spcBef>
                          <a:spcPts val="0"/>
                        </a:spcBef>
                        <a:buNone/>
                      </a:pPr>
                      <a:endParaRPr sz="1200" dirty="0"/>
                    </a:p>
                  </a:txBody>
                  <a:tcPr marL="91425" marR="91425" marT="91425" marB="91425"/>
                </a:tc>
                <a:tc>
                  <a:txBody>
                    <a:bodyPr/>
                    <a:lstStyle/>
                    <a:p>
                      <a:pPr lvl="0">
                        <a:spcBef>
                          <a:spcPts val="0"/>
                        </a:spcBef>
                        <a:buNone/>
                      </a:pPr>
                      <a:endParaRPr sz="1200" dirty="0"/>
                    </a:p>
                  </a:txBody>
                  <a:tcPr marL="91425" marR="91425" marT="91425" marB="91425"/>
                </a:tc>
                <a:tc>
                  <a:txBody>
                    <a:bodyPr/>
                    <a:lstStyle/>
                    <a:p>
                      <a:pPr lvl="0">
                        <a:spcBef>
                          <a:spcPts val="0"/>
                        </a:spcBef>
                        <a:buNone/>
                      </a:pPr>
                      <a:endParaRPr sz="1200" dirty="0"/>
                    </a:p>
                  </a:txBody>
                  <a:tcPr marL="91425" marR="91425" marT="91425" marB="91425"/>
                </a:tc>
              </a:tr>
            </a:tbl>
          </a:graphicData>
        </a:graphic>
      </p:graphicFrame>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3943350"/>
            <a:ext cx="2743200" cy="1078992"/>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304800" y="285750"/>
            <a:ext cx="8520600" cy="572700"/>
          </a:xfrm>
          <a:prstGeom prst="rect">
            <a:avLst/>
          </a:prstGeom>
        </p:spPr>
        <p:txBody>
          <a:bodyPr lIns="91425" tIns="91425" rIns="91425" bIns="91425" anchor="t" anchorCtr="0">
            <a:noAutofit/>
          </a:bodyPr>
          <a:lstStyle/>
          <a:p>
            <a:pPr lvl="0" rtl="0">
              <a:spcBef>
                <a:spcPts val="0"/>
              </a:spcBef>
              <a:buNone/>
            </a:pPr>
            <a:r>
              <a:rPr lang="en" dirty="0"/>
              <a:t>Main Needs</a:t>
            </a:r>
          </a:p>
        </p:txBody>
      </p:sp>
      <p:sp>
        <p:nvSpPr>
          <p:cNvPr id="89" name="Shape 89"/>
          <p:cNvSpPr txBox="1">
            <a:spLocks noGrp="1"/>
          </p:cNvSpPr>
          <p:nvPr>
            <p:ph type="body" idx="1"/>
          </p:nvPr>
        </p:nvSpPr>
        <p:spPr>
          <a:xfrm>
            <a:off x="228600" y="895350"/>
            <a:ext cx="8520600" cy="3416400"/>
          </a:xfrm>
          <a:prstGeom prst="rect">
            <a:avLst/>
          </a:prstGeom>
        </p:spPr>
        <p:txBody>
          <a:bodyPr lIns="91425" tIns="91425" rIns="91425" bIns="91425" anchor="t" anchorCtr="0">
            <a:noAutofit/>
          </a:bodyPr>
          <a:lstStyle/>
          <a:p>
            <a:pPr marL="457200" lvl="0" indent="-228600" rtl="0">
              <a:spcBef>
                <a:spcPts val="0"/>
              </a:spcBef>
              <a:buChar char="-"/>
            </a:pPr>
            <a:r>
              <a:rPr lang="en" sz="2400" b="1" dirty="0">
                <a:solidFill>
                  <a:schemeClr val="tx1"/>
                </a:solidFill>
              </a:rPr>
              <a:t>To translate a holiday tradition into a regular activity</a:t>
            </a:r>
          </a:p>
          <a:p>
            <a:pPr marL="457200" lvl="0" indent="-228600" rtl="0">
              <a:spcBef>
                <a:spcPts val="0"/>
              </a:spcBef>
              <a:buChar char="-"/>
            </a:pPr>
            <a:r>
              <a:rPr lang="en" sz="2400" b="1" dirty="0">
                <a:solidFill>
                  <a:schemeClr val="tx1"/>
                </a:solidFill>
              </a:rPr>
              <a:t>Of audience members to be in awe of the seemingly impossible, but still connect to dancers and show’s theme</a:t>
            </a:r>
          </a:p>
          <a:p>
            <a:pPr marL="457200" lvl="0" indent="-228600" rtl="0">
              <a:spcBef>
                <a:spcPts val="0"/>
              </a:spcBef>
              <a:buChar char="-"/>
            </a:pPr>
            <a:r>
              <a:rPr lang="en" sz="2400" b="1" dirty="0">
                <a:solidFill>
                  <a:schemeClr val="tx1"/>
                </a:solidFill>
              </a:rPr>
              <a:t>To differentiate the school and the company, to prevent audience members from viewing the company as students rather than professionals</a:t>
            </a:r>
          </a:p>
          <a:p>
            <a:pPr lvl="0" rtl="0">
              <a:spcBef>
                <a:spcPts val="0"/>
              </a:spcBef>
              <a:buNone/>
            </a:pPr>
            <a:endParaRPr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3943350"/>
            <a:ext cx="2743200" cy="1078992"/>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33350"/>
            <a:ext cx="8520600" cy="572700"/>
          </a:xfrm>
        </p:spPr>
        <p:txBody>
          <a:bodyPr/>
          <a:lstStyle/>
          <a:p>
            <a:r>
              <a:rPr lang="en-US" b="1" dirty="0" smtClean="0"/>
              <a:t>Interviews </a:t>
            </a:r>
            <a:r>
              <a:rPr lang="en-US" dirty="0"/>
              <a:t>Created a </a:t>
            </a:r>
            <a:r>
              <a:rPr lang="en-US" dirty="0" smtClean="0"/>
              <a:t>survey Non User</a:t>
            </a:r>
            <a:r>
              <a:rPr lang="en-US" dirty="0"/>
              <a:t/>
            </a:r>
            <a:br>
              <a:rPr lang="en-US" dirty="0"/>
            </a:br>
            <a:endParaRPr lang="en-US" b="1" dirty="0"/>
          </a:p>
        </p:txBody>
      </p:sp>
      <p:sp>
        <p:nvSpPr>
          <p:cNvPr id="3" name="Text Placeholder 2"/>
          <p:cNvSpPr>
            <a:spLocks noGrp="1"/>
          </p:cNvSpPr>
          <p:nvPr>
            <p:ph type="body" idx="1"/>
          </p:nvPr>
        </p:nvSpPr>
        <p:spPr>
          <a:xfrm>
            <a:off x="228600" y="781099"/>
            <a:ext cx="8686800" cy="3705275"/>
          </a:xfrm>
        </p:spPr>
        <p:txBody>
          <a:bodyPr/>
          <a:lstStyle/>
          <a:p>
            <a:r>
              <a:rPr lang="en-US" sz="2400" b="1" dirty="0" smtClean="0">
                <a:solidFill>
                  <a:schemeClr val="tx1"/>
                </a:solidFill>
              </a:rPr>
              <a:t>Demographics</a:t>
            </a:r>
          </a:p>
          <a:p>
            <a:r>
              <a:rPr lang="en-US" sz="2400" b="1" dirty="0">
                <a:solidFill>
                  <a:schemeClr val="tx1"/>
                </a:solidFill>
              </a:rPr>
              <a:t>What are your personal impressions of ballet</a:t>
            </a:r>
            <a:r>
              <a:rPr lang="en-US" sz="2400" b="1" dirty="0" smtClean="0">
                <a:solidFill>
                  <a:schemeClr val="tx1"/>
                </a:solidFill>
              </a:rPr>
              <a:t>?</a:t>
            </a:r>
          </a:p>
          <a:p>
            <a:r>
              <a:rPr lang="en-US" sz="2400" b="1" dirty="0">
                <a:solidFill>
                  <a:schemeClr val="tx1"/>
                </a:solidFill>
              </a:rPr>
              <a:t>About how many times have you been to </a:t>
            </a:r>
            <a:r>
              <a:rPr lang="en-US" sz="2400" b="1" dirty="0" smtClean="0">
                <a:solidFill>
                  <a:schemeClr val="tx1"/>
                </a:solidFill>
              </a:rPr>
              <a:t>a</a:t>
            </a:r>
            <a:br>
              <a:rPr lang="en-US" sz="2400" b="1" dirty="0" smtClean="0">
                <a:solidFill>
                  <a:schemeClr val="tx1"/>
                </a:solidFill>
              </a:rPr>
            </a:br>
            <a:r>
              <a:rPr lang="en-US" sz="2400" b="1" dirty="0" smtClean="0">
                <a:solidFill>
                  <a:schemeClr val="tx1"/>
                </a:solidFill>
              </a:rPr>
              <a:t>professional </a:t>
            </a:r>
            <a:r>
              <a:rPr lang="en-US" sz="2400" b="1" dirty="0">
                <a:solidFill>
                  <a:schemeClr val="tx1"/>
                </a:solidFill>
              </a:rPr>
              <a:t>ballet performance</a:t>
            </a:r>
            <a:r>
              <a:rPr lang="en-US" sz="2400" b="1" dirty="0" smtClean="0">
                <a:solidFill>
                  <a:schemeClr val="tx1"/>
                </a:solidFill>
              </a:rPr>
              <a:t>?</a:t>
            </a:r>
          </a:p>
          <a:p>
            <a:r>
              <a:rPr lang="en-US" sz="2400" b="1" dirty="0">
                <a:solidFill>
                  <a:schemeClr val="tx1"/>
                </a:solidFill>
              </a:rPr>
              <a:t>On a scale of 1 - 5, how likely are you to bring your </a:t>
            </a:r>
            <a:br>
              <a:rPr lang="en-US" sz="2400" b="1" dirty="0">
                <a:solidFill>
                  <a:schemeClr val="tx1"/>
                </a:solidFill>
              </a:rPr>
            </a:br>
            <a:r>
              <a:rPr lang="en-US" sz="2400" b="1" dirty="0" smtClean="0">
                <a:solidFill>
                  <a:schemeClr val="tx1"/>
                </a:solidFill>
              </a:rPr>
              <a:t>significant </a:t>
            </a:r>
            <a:r>
              <a:rPr lang="en-US" sz="2400" b="1" dirty="0">
                <a:solidFill>
                  <a:schemeClr val="tx1"/>
                </a:solidFill>
              </a:rPr>
              <a:t>other to the ballet for </a:t>
            </a:r>
            <a:r>
              <a:rPr lang="en-US" sz="2400" b="1" dirty="0" smtClean="0">
                <a:solidFill>
                  <a:schemeClr val="tx1"/>
                </a:solidFill>
              </a:rPr>
              <a:t>a date </a:t>
            </a:r>
            <a:r>
              <a:rPr lang="en-US" sz="2400" b="1" dirty="0">
                <a:solidFill>
                  <a:schemeClr val="tx1"/>
                </a:solidFill>
              </a:rPr>
              <a:t>night</a:t>
            </a:r>
            <a:r>
              <a:rPr lang="en-US" sz="2400" b="1" dirty="0" smtClean="0">
                <a:solidFill>
                  <a:schemeClr val="tx1"/>
                </a:solidFill>
              </a:rPr>
              <a:t>?</a:t>
            </a:r>
          </a:p>
          <a:p>
            <a:r>
              <a:rPr lang="en-US" sz="2400" b="1" dirty="0">
                <a:solidFill>
                  <a:schemeClr val="tx1"/>
                </a:solidFill>
              </a:rPr>
              <a:t>What resources do you use to find out about art events </a:t>
            </a:r>
            <a:r>
              <a:rPr lang="en-US" sz="2400" b="1" dirty="0" smtClean="0">
                <a:solidFill>
                  <a:schemeClr val="tx1"/>
                </a:solidFill>
              </a:rPr>
              <a:t/>
            </a:r>
            <a:br>
              <a:rPr lang="en-US" sz="2400" b="1" dirty="0" smtClean="0">
                <a:solidFill>
                  <a:schemeClr val="tx1"/>
                </a:solidFill>
              </a:rPr>
            </a:br>
            <a:r>
              <a:rPr lang="en-US" sz="2400" b="1" dirty="0" smtClean="0">
                <a:solidFill>
                  <a:schemeClr val="tx1"/>
                </a:solidFill>
              </a:rPr>
              <a:t>happening </a:t>
            </a:r>
            <a:r>
              <a:rPr lang="en-US" sz="2400" b="1" dirty="0">
                <a:solidFill>
                  <a:schemeClr val="tx1"/>
                </a:solidFill>
              </a:rPr>
              <a:t>around you?</a:t>
            </a:r>
            <a:endParaRPr lang="en-US" sz="2400" b="1" dirty="0" smtClean="0">
              <a:solidFill>
                <a:schemeClr val="tx1"/>
              </a:solidFill>
            </a:endParaRP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3943350"/>
            <a:ext cx="2743200" cy="1078992"/>
          </a:xfrm>
          <a:prstGeom prst="rect">
            <a:avLst/>
          </a:prstGeom>
        </p:spPr>
      </p:pic>
    </p:spTree>
    <p:extLst>
      <p:ext uri="{BB962C8B-B14F-4D97-AF65-F5344CB8AC3E}">
        <p14:creationId xmlns:p14="http://schemas.microsoft.com/office/powerpoint/2010/main" val="40762098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Surveys taken at 4 locations</a:t>
            </a:r>
            <a:endParaRPr lang="en-US" dirty="0">
              <a:solidFill>
                <a:schemeClr val="tx1"/>
              </a:solidFill>
            </a:endParaRPr>
          </a:p>
        </p:txBody>
      </p:sp>
      <p:sp>
        <p:nvSpPr>
          <p:cNvPr id="3" name="Text Placeholder 2"/>
          <p:cNvSpPr>
            <a:spLocks noGrp="1"/>
          </p:cNvSpPr>
          <p:nvPr>
            <p:ph type="body" idx="1"/>
          </p:nvPr>
        </p:nvSpPr>
        <p:spPr/>
        <p:txBody>
          <a:bodyPr/>
          <a:lstStyle/>
          <a:p>
            <a:pPr marL="571500" indent="-571500">
              <a:buFont typeface="Arial" panose="020B0604020202020204" pitchFamily="34" charset="0"/>
              <a:buChar char="•"/>
            </a:pPr>
            <a:r>
              <a:rPr lang="en-US" sz="3600" b="1" dirty="0" smtClean="0">
                <a:solidFill>
                  <a:schemeClr val="tx1"/>
                </a:solidFill>
              </a:rPr>
              <a:t>Target</a:t>
            </a:r>
          </a:p>
          <a:p>
            <a:pPr marL="571500" indent="-571500">
              <a:buFont typeface="Arial" panose="020B0604020202020204" pitchFamily="34" charset="0"/>
              <a:buChar char="•"/>
            </a:pPr>
            <a:r>
              <a:rPr lang="en-US" sz="3600" b="1" dirty="0" smtClean="0">
                <a:solidFill>
                  <a:schemeClr val="tx1"/>
                </a:solidFill>
              </a:rPr>
              <a:t>High Museum</a:t>
            </a:r>
          </a:p>
          <a:p>
            <a:pPr marL="571500" indent="-571500">
              <a:buFont typeface="Arial" panose="020B0604020202020204" pitchFamily="34" charset="0"/>
              <a:buChar char="•"/>
            </a:pPr>
            <a:r>
              <a:rPr lang="en-US" sz="3600" b="1" dirty="0" smtClean="0">
                <a:solidFill>
                  <a:schemeClr val="tx1"/>
                </a:solidFill>
              </a:rPr>
              <a:t>Ponce</a:t>
            </a:r>
          </a:p>
          <a:p>
            <a:pPr marL="571500" indent="-571500">
              <a:buFont typeface="Arial" panose="020B0604020202020204" pitchFamily="34" charset="0"/>
              <a:buChar char="•"/>
            </a:pPr>
            <a:r>
              <a:rPr lang="en-US" sz="3600" b="1" dirty="0" smtClean="0">
                <a:solidFill>
                  <a:schemeClr val="tx1"/>
                </a:solidFill>
              </a:rPr>
              <a:t>Ga Tech</a:t>
            </a:r>
            <a:endParaRPr lang="en-US" sz="3600" b="1"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3943350"/>
            <a:ext cx="2743200" cy="1078992"/>
          </a:xfrm>
          <a:prstGeom prst="rect">
            <a:avLst/>
          </a:prstGeom>
        </p:spPr>
      </p:pic>
    </p:spTree>
    <p:extLst>
      <p:ext uri="{BB962C8B-B14F-4D97-AF65-F5344CB8AC3E}">
        <p14:creationId xmlns:p14="http://schemas.microsoft.com/office/powerpoint/2010/main" val="26679887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0550"/>
            <a:ext cx="8520600" cy="572700"/>
          </a:xfrm>
        </p:spPr>
        <p:txBody>
          <a:bodyPr/>
          <a:lstStyle/>
          <a:p>
            <a:r>
              <a:rPr lang="en-US" sz="3200" dirty="0" smtClean="0"/>
              <a:t>Do you Like Ballet?</a:t>
            </a:r>
            <a:endParaRPr lang="en-US" sz="3200" dirty="0"/>
          </a:p>
        </p:txBody>
      </p:sp>
      <p:sp>
        <p:nvSpPr>
          <p:cNvPr id="3" name="Text Placeholder 2"/>
          <p:cNvSpPr>
            <a:spLocks noGrp="1"/>
          </p:cNvSpPr>
          <p:nvPr>
            <p:ph type="body" idx="1"/>
          </p:nvPr>
        </p:nvSpPr>
        <p:spPr>
          <a:xfrm>
            <a:off x="304800" y="1352550"/>
            <a:ext cx="8520600" cy="3416400"/>
          </a:xfrm>
        </p:spPr>
        <p:txBody>
          <a:bodyPr/>
          <a:lstStyle/>
          <a:p>
            <a:pPr marL="571500" indent="-571500">
              <a:buFont typeface="Arial" panose="020B0604020202020204" pitchFamily="34" charset="0"/>
              <a:buChar char="•"/>
            </a:pPr>
            <a:r>
              <a:rPr lang="en-US" sz="2800" b="1" dirty="0" smtClean="0">
                <a:solidFill>
                  <a:schemeClr val="tx1"/>
                </a:solidFill>
              </a:rPr>
              <a:t>High </a:t>
            </a:r>
            <a:r>
              <a:rPr lang="en-US" sz="2800" b="1" dirty="0" smtClean="0">
                <a:solidFill>
                  <a:schemeClr val="tx1"/>
                </a:solidFill>
              </a:rPr>
              <a:t>Museum		</a:t>
            </a:r>
            <a:r>
              <a:rPr lang="en-US" sz="2800" b="1" dirty="0" smtClean="0">
                <a:solidFill>
                  <a:schemeClr val="tx1"/>
                </a:solidFill>
              </a:rPr>
              <a:t>12 </a:t>
            </a:r>
            <a:r>
              <a:rPr lang="en-US" sz="2800" b="1" dirty="0" smtClean="0">
                <a:solidFill>
                  <a:schemeClr val="tx1"/>
                </a:solidFill>
              </a:rPr>
              <a:t>out of 14 </a:t>
            </a:r>
            <a:r>
              <a:rPr lang="en-US" sz="2800" b="1" dirty="0" smtClean="0">
                <a:solidFill>
                  <a:schemeClr val="tx1"/>
                </a:solidFill>
              </a:rPr>
              <a:t>Y</a:t>
            </a:r>
          </a:p>
          <a:p>
            <a:pPr marL="571500" indent="-571500">
              <a:buFont typeface="Arial" panose="020B0604020202020204" pitchFamily="34" charset="0"/>
              <a:buChar char="•"/>
            </a:pPr>
            <a:r>
              <a:rPr lang="en-US" sz="2800" b="1" dirty="0">
                <a:solidFill>
                  <a:schemeClr val="tx1"/>
                </a:solidFill>
              </a:rPr>
              <a:t>Target				10 out of 14 </a:t>
            </a:r>
            <a:r>
              <a:rPr lang="en-US" sz="2800" b="1" dirty="0" smtClean="0">
                <a:solidFill>
                  <a:schemeClr val="tx1"/>
                </a:solidFill>
              </a:rPr>
              <a:t>Y</a:t>
            </a:r>
            <a:endParaRPr lang="en-US" sz="2800" b="1" dirty="0">
              <a:solidFill>
                <a:schemeClr val="tx1"/>
              </a:solidFill>
            </a:endParaRPr>
          </a:p>
          <a:p>
            <a:pPr marL="571500" indent="-571500">
              <a:buFont typeface="Arial" panose="020B0604020202020204" pitchFamily="34" charset="0"/>
              <a:buChar char="•"/>
            </a:pPr>
            <a:r>
              <a:rPr lang="en-US" sz="2800" b="1" dirty="0" smtClean="0">
                <a:solidFill>
                  <a:schemeClr val="tx1"/>
                </a:solidFill>
              </a:rPr>
              <a:t>Ponce				 4 out of 12 Y</a:t>
            </a:r>
            <a:endParaRPr lang="en-US" sz="2800" b="1" dirty="0">
              <a:solidFill>
                <a:schemeClr val="tx1"/>
              </a:solidFill>
            </a:endParaRPr>
          </a:p>
          <a:p>
            <a:pPr marL="571500" indent="-571500">
              <a:buFont typeface="Arial" panose="020B0604020202020204" pitchFamily="34" charset="0"/>
              <a:buChar char="•"/>
            </a:pPr>
            <a:r>
              <a:rPr lang="en-US" sz="2800" b="1" dirty="0" smtClean="0">
                <a:solidFill>
                  <a:schemeClr val="tx1"/>
                </a:solidFill>
              </a:rPr>
              <a:t>Ga Tech			 4 </a:t>
            </a:r>
            <a:r>
              <a:rPr lang="en-US" sz="2800" b="1" dirty="0">
                <a:solidFill>
                  <a:schemeClr val="tx1"/>
                </a:solidFill>
              </a:rPr>
              <a:t>out of 12 Y</a:t>
            </a:r>
          </a:p>
          <a:p>
            <a:pPr marL="571500" indent="-571500">
              <a:buFont typeface="Arial" panose="020B0604020202020204" pitchFamily="34" charset="0"/>
              <a:buChar char="•"/>
            </a:pPr>
            <a:endParaRPr lang="en-US" sz="2400"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3943350"/>
            <a:ext cx="2743200" cy="1078992"/>
          </a:xfrm>
          <a:prstGeom prst="rect">
            <a:avLst/>
          </a:prstGeom>
        </p:spPr>
      </p:pic>
    </p:spTree>
    <p:extLst>
      <p:ext uri="{BB962C8B-B14F-4D97-AF65-F5344CB8AC3E}">
        <p14:creationId xmlns:p14="http://schemas.microsoft.com/office/powerpoint/2010/main" val="1661012027"/>
      </p:ext>
    </p:extLst>
  </p:cSld>
  <p:clrMapOvr>
    <a:masterClrMapping/>
  </p:clrMapOvr>
  <p:timing>
    <p:tnLst>
      <p:par>
        <p:cTn id="1" dur="indefinite" restart="never" nodeType="tmRoot"/>
      </p:par>
    </p:tnLst>
  </p:timing>
</p:sld>
</file>

<file path=ppt/theme/theme1.xml><?xml version="1.0" encoding="utf-8"?>
<a:theme xmlns:a="http://schemas.openxmlformats.org/drawingml/2006/main"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941</TotalTime>
  <Words>946</Words>
  <Application>Microsoft Office PowerPoint</Application>
  <PresentationFormat>On-screen Show (16:9)</PresentationFormat>
  <Paragraphs>138</Paragraphs>
  <Slides>30</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Arial</vt:lpstr>
      <vt:lpstr>Proxima Nova</vt:lpstr>
      <vt:lpstr>spearmint</vt:lpstr>
      <vt:lpstr>Georgia Tech Design Methods Project Audience Building </vt:lpstr>
      <vt:lpstr>About GAB</vt:lpstr>
      <vt:lpstr>Methodology Georgia Tech Project</vt:lpstr>
      <vt:lpstr>Initial Insights From GAB Interview</vt:lpstr>
      <vt:lpstr>Typology: Other Ballets in Georgia</vt:lpstr>
      <vt:lpstr>Main Needs</vt:lpstr>
      <vt:lpstr>Interviews Created a survey Non User </vt:lpstr>
      <vt:lpstr>Surveys taken at 4 locations</vt:lpstr>
      <vt:lpstr>Do you Like Ballet?</vt:lpstr>
      <vt:lpstr>What kind of Ballet are you interested in Seeing</vt:lpstr>
      <vt:lpstr>Are you Aware of The Georgia Ballet?</vt:lpstr>
      <vt:lpstr>Where do you look for Arts Activities</vt:lpstr>
      <vt:lpstr>Age Group Responses 18 and Under</vt:lpstr>
      <vt:lpstr>Age Group Responses – 19-25  51% of all responses</vt:lpstr>
      <vt:lpstr>Age Group Responses – 26 - 35</vt:lpstr>
      <vt:lpstr>Age Group Responses – 36 -45</vt:lpstr>
      <vt:lpstr>Age Group Responses – 46-55</vt:lpstr>
      <vt:lpstr>Age Group Responses – 56 - 65</vt:lpstr>
      <vt:lpstr>Age Group Responses – 66+</vt:lpstr>
      <vt:lpstr>Typology: Trailers</vt:lpstr>
      <vt:lpstr>How might we...</vt:lpstr>
      <vt:lpstr>How might we...</vt:lpstr>
      <vt:lpstr>AH Haw Moments</vt:lpstr>
      <vt:lpstr>Solutions</vt:lpstr>
      <vt:lpstr>Strategic Seasonal Layout</vt:lpstr>
      <vt:lpstr>Website</vt:lpstr>
      <vt:lpstr>Company</vt:lpstr>
      <vt:lpstr>Website</vt:lpstr>
      <vt:lpstr>Facebook</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 3320: Design Methods Audience Building: The Georgia Ballet</dc:title>
  <dc:creator>User-1</dc:creator>
  <cp:lastModifiedBy>User-1</cp:lastModifiedBy>
  <cp:revision>41</cp:revision>
  <cp:lastPrinted>2017-10-09T16:46:34Z</cp:lastPrinted>
  <dcterms:modified xsi:type="dcterms:W3CDTF">2017-11-14T20:45:09Z</dcterms:modified>
</cp:coreProperties>
</file>